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57" r:id="rId2"/>
    <p:sldMasterId id="2147483667" r:id="rId3"/>
    <p:sldMasterId id="2147483704" r:id="rId4"/>
    <p:sldMasterId id="2147483706" r:id="rId5"/>
    <p:sldMasterId id="2147483709" r:id="rId6"/>
  </p:sldMasterIdLst>
  <p:notesMasterIdLst>
    <p:notesMasterId r:id="rId35"/>
  </p:notesMasterIdLst>
  <p:sldIdLst>
    <p:sldId id="1178" r:id="rId7"/>
    <p:sldId id="640" r:id="rId8"/>
    <p:sldId id="1176" r:id="rId9"/>
    <p:sldId id="887" r:id="rId10"/>
    <p:sldId id="498" r:id="rId11"/>
    <p:sldId id="1069" r:id="rId12"/>
    <p:sldId id="523" r:id="rId13"/>
    <p:sldId id="525" r:id="rId14"/>
    <p:sldId id="520" r:id="rId15"/>
    <p:sldId id="519" r:id="rId16"/>
    <p:sldId id="527" r:id="rId17"/>
    <p:sldId id="543" r:id="rId18"/>
    <p:sldId id="433" r:id="rId19"/>
    <p:sldId id="431" r:id="rId20"/>
    <p:sldId id="432" r:id="rId21"/>
    <p:sldId id="434" r:id="rId22"/>
    <p:sldId id="578" r:id="rId23"/>
    <p:sldId id="580" r:id="rId24"/>
    <p:sldId id="545" r:id="rId25"/>
    <p:sldId id="546" r:id="rId26"/>
    <p:sldId id="548" r:id="rId27"/>
    <p:sldId id="553" r:id="rId28"/>
    <p:sldId id="554" r:id="rId29"/>
    <p:sldId id="555" r:id="rId30"/>
    <p:sldId id="560" r:id="rId31"/>
    <p:sldId id="561" r:id="rId32"/>
    <p:sldId id="610" r:id="rId33"/>
    <p:sldId id="518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24"/>
    <p:restoredTop sz="94678"/>
  </p:normalViewPr>
  <p:slideViewPr>
    <p:cSldViewPr>
      <p:cViewPr varScale="1">
        <p:scale>
          <a:sx n="99" d="100"/>
          <a:sy n="99" d="100"/>
        </p:scale>
        <p:origin x="176" y="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E3F80F6-5CDE-0E25-C6D6-D391A5AF102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258CE28-E6BD-8EF6-99A8-BD18B6FE62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CB6A4933-25D8-F55F-ED3C-7F297DCDDCD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2CE8BDF1-346C-8C99-8CB0-C4EADC5A3ED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D09B0D4F-7C0D-4C62-4FBF-DD9B1C537E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D63D81E4-FA9F-27B9-C64F-429CD43DC2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fld id="{A66D745E-E995-B543-8D71-BDD79691D1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2B6D-3907-6798-03C1-ADBBA1535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207296-ED91-0D58-B67B-EDECB4A91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6A880-EBEF-88D5-1F26-9D220A22D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6E152-8387-CD99-17D4-4124B7338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3A888-E986-CB38-C8D2-BB673657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1BCBB-71C5-8040-AAC0-0D7A5390C3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17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25E79-1A0B-462C-0B1D-6EDCA9C9F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734E66-5756-801C-28B9-522116CF9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B58DD-BAED-E979-D129-2B424035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D057B-53C2-1344-DC74-44538EB0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EF03E-302C-6604-DA8F-4AC31573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92418-5F3A-AC40-82D2-8F73C629A6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736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BE10EB-07DA-5837-0410-88FC2B2BCF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2EC55C-3E05-A0E5-FC7B-B5B20CF45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C419B-626F-3A33-4231-ED9645566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0849E-1ACA-7550-84A1-EEFC212FE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DB9E9-B49B-549A-0E08-2528B2201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B640D-93C3-F042-A978-C75E03F40D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175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ECD8A-FD9D-A8EB-024B-9687C638C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3991B-89B2-6B91-751F-9A1DD7ABA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EFCF07-0F98-7070-0101-AABB7FF840C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A4FF82-3C89-D5B7-35CA-A1567F6E773B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7611AAF-1BA4-9F1E-B890-110038200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5ED99EF-0E2C-BD0B-3455-937039CC5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A99A9C-1C6F-62DA-F092-BB0F6711B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359B0DE-6BC2-4847-8902-CDE62486F1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412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2" name="Picture 2">
            <a:extLst>
              <a:ext uri="{FF2B5EF4-FFF2-40B4-BE49-F238E27FC236}">
                <a16:creationId xmlns:a16="http://schemas.microsoft.com/office/drawing/2014/main" id="{186FE491-C498-17B9-54CF-171ED9CB1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43" name="Rectangle 3">
            <a:extLst>
              <a:ext uri="{FF2B5EF4-FFF2-40B4-BE49-F238E27FC236}">
                <a16:creationId xmlns:a16="http://schemas.microsoft.com/office/drawing/2014/main" id="{58DEAACA-DB21-369F-94C3-37D8536670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9844" name="Rectangle 4">
            <a:extLst>
              <a:ext uri="{FF2B5EF4-FFF2-40B4-BE49-F238E27FC236}">
                <a16:creationId xmlns:a16="http://schemas.microsoft.com/office/drawing/2014/main" id="{90DDAC58-0B4F-F3C4-3AC6-FFB421A6C3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9845" name="Rectangle 5">
            <a:extLst>
              <a:ext uri="{FF2B5EF4-FFF2-40B4-BE49-F238E27FC236}">
                <a16:creationId xmlns:a16="http://schemas.microsoft.com/office/drawing/2014/main" id="{F286B613-5CD5-7480-E8B7-DC97E03DD7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E3FCBD61-C0E6-B846-93C6-39C98AE528A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9846" name="Rectangle 6">
            <a:extLst>
              <a:ext uri="{FF2B5EF4-FFF2-40B4-BE49-F238E27FC236}">
                <a16:creationId xmlns:a16="http://schemas.microsoft.com/office/drawing/2014/main" id="{520006B3-DF44-91F5-2B24-18FB377F7552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19847" name="Rectangle 7">
            <a:extLst>
              <a:ext uri="{FF2B5EF4-FFF2-40B4-BE49-F238E27FC236}">
                <a16:creationId xmlns:a16="http://schemas.microsoft.com/office/drawing/2014/main" id="{382C4E55-CFED-F6CF-DD88-2AD26D2E8289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9B418-01AC-F98B-048B-662E57BBC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8B703-C88E-7009-DED9-F1575EB48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3A605-E9CF-1AD5-AC29-D69B69979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009A9-3C76-E5CA-24C1-0EF4E2A27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F3655-4884-4034-A39B-534FF1452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F1D5F-7660-734C-8F6E-006B91BBC8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31946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445B3-8A79-B27B-8F37-C7A353A59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C8D30-6A7E-6D0A-C85C-05BA52F97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BE2E1-3086-9B59-3C9F-20AB0399F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67DC2-0F32-0D7C-3D95-4F5E6EF0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E8BDA-E0CB-365D-4EE3-318A2AC1C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4F33-A513-B541-BC28-68C8778701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261407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8F315-931E-1DCA-0D98-5B9229B95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C4DA0-3F5F-C020-986C-8905D13F1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978C87-7528-D83E-2980-2D9002979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69368-50D2-53D5-D762-8268C15F4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008EFF-A0F3-D1E3-7B4C-A1DF3007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14D49-725F-6185-06D8-93C2144EA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FC8C0-E7CF-0646-8059-0C3D8A38A2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36474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BB432-1637-B853-13A5-2862BA1A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A5061-7F36-E700-5B72-CA716952B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2E74E4-65D5-EC26-2D8D-AAD22E4E6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F3CA0-7FA0-4D48-442F-2CD76D6CEC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46E184-01F9-9E0C-4FA9-257D74B2E1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A98881-49D2-CE65-BBF4-B70F1B3D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55B411-BC25-BFB6-D983-3A5E6CAE0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4FD258-6F4E-47D8-2898-7F701406F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78E49-18AF-7842-9C0C-31E31C733A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205506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30351-9E84-7D80-F369-623197A37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86A028-285E-DE3D-0028-39456E09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FD2FFB-9C06-99CC-A55B-30BCD731C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EE88EC-7235-9247-0300-0236358E2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70638-C3C8-5E4E-B4F2-E0F620ADE3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513890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980E1-119B-F965-3B58-E4185AE9C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B7634D-5A8A-A120-6BD8-9B8A270F0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09EFC-2AE1-620A-3092-ACA5B86E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9060D-7411-6E46-AE63-73C786C291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44415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1943B-EA92-7431-C1AB-0EEC6EB7E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9AD58-FC33-0FC7-11BF-757628501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9A2DF-3897-D17E-1CAC-49AE8E2D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98B7E-5B2E-D2AB-D6B4-F7211F13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76A7B-F78B-18C0-1424-3424DF2F8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8C77F-108C-FB44-A03B-D9FD1A4A7C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894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3A0E1-E237-25B5-D8B2-F3ADC589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F5511-EAD6-923D-FA95-BEF9EB7B1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BF14F4-38D1-C945-5762-472C99CCB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1FAEB-81B9-F9EE-8B5F-507C11E2C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A53D1C-BAEB-7B68-3F4B-830916AF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E44AE-B379-03A9-E857-70CD5930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29700-49B8-DD4A-99C4-F95B51BA41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549382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F50FE-753F-D50C-8CB8-FF2F01D95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628B3B-89B9-0748-4923-A809AB7BF2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9B2F6-461E-1ABC-2657-DF09770B4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43594-B11B-81D8-CA29-B742C045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3B959A-ECDB-9CE3-4095-9D91BF12B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7CACA-297C-633D-B50B-29C4AD8AF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3EDB2-CC6D-8F47-889B-CF067C191D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092301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A9065-3E1F-F3D9-4ED4-D7E342C47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339608-40A8-5251-A3D6-B104D8E2E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607AE-1A85-2D28-E4AE-179211BA1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93DC1-E9AA-3883-3CD1-7FB8E51C6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8068E-561F-58D5-D6AD-CF5B9AF3E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F0571-3017-214A-A703-DCE5E2110F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38296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EBB9F4-B403-BBC3-AF02-27E45330C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D918F1-E16B-B50B-3219-C3F459454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B54A1-3E89-0F72-C3A8-41CEF3B59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61966-F04E-DE55-63B6-6C421C2B5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EE4F9-E309-F41F-14D7-A57F08321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C0FBF-F94F-754C-B707-9A75322F77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787046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610" name="Group 2">
            <a:extLst>
              <a:ext uri="{FF2B5EF4-FFF2-40B4-BE49-F238E27FC236}">
                <a16:creationId xmlns:a16="http://schemas.microsoft.com/office/drawing/2014/main" id="{17D22411-23B9-4CF9-EE5A-55B54EC2A66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52611" name="Freeform 3">
              <a:extLst>
                <a:ext uri="{FF2B5EF4-FFF2-40B4-BE49-F238E27FC236}">
                  <a16:creationId xmlns:a16="http://schemas.microsoft.com/office/drawing/2014/main" id="{F6799E52-0694-96FB-8CB8-EC145ED433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12" name="Freeform 4">
              <a:extLst>
                <a:ext uri="{FF2B5EF4-FFF2-40B4-BE49-F238E27FC236}">
                  <a16:creationId xmlns:a16="http://schemas.microsoft.com/office/drawing/2014/main" id="{CF26F948-6422-D58C-4377-45066F238B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13" name="Freeform 5">
              <a:extLst>
                <a:ext uri="{FF2B5EF4-FFF2-40B4-BE49-F238E27FC236}">
                  <a16:creationId xmlns:a16="http://schemas.microsoft.com/office/drawing/2014/main" id="{E3C2F91E-BD19-993F-1F66-070F35F3ED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14" name="Freeform 6">
              <a:extLst>
                <a:ext uri="{FF2B5EF4-FFF2-40B4-BE49-F238E27FC236}">
                  <a16:creationId xmlns:a16="http://schemas.microsoft.com/office/drawing/2014/main" id="{DCDBF973-BBBF-4414-FFD8-495CD6B1830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15" name="Freeform 7">
              <a:extLst>
                <a:ext uri="{FF2B5EF4-FFF2-40B4-BE49-F238E27FC236}">
                  <a16:creationId xmlns:a16="http://schemas.microsoft.com/office/drawing/2014/main" id="{D7EB0F29-7C77-332E-54EA-FBE1B739CE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16" name="Freeform 8">
              <a:extLst>
                <a:ext uri="{FF2B5EF4-FFF2-40B4-BE49-F238E27FC236}">
                  <a16:creationId xmlns:a16="http://schemas.microsoft.com/office/drawing/2014/main" id="{3D565F81-D70B-BCA4-F0F5-FD92C14410B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17" name="Freeform 9">
              <a:extLst>
                <a:ext uri="{FF2B5EF4-FFF2-40B4-BE49-F238E27FC236}">
                  <a16:creationId xmlns:a16="http://schemas.microsoft.com/office/drawing/2014/main" id="{233FE72E-AB10-3CFA-3CA6-D52D163F233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18" name="Freeform 10">
              <a:extLst>
                <a:ext uri="{FF2B5EF4-FFF2-40B4-BE49-F238E27FC236}">
                  <a16:creationId xmlns:a16="http://schemas.microsoft.com/office/drawing/2014/main" id="{CC1093FD-3B0B-A4E0-ECE2-EF64C76AF17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19" name="Freeform 11">
              <a:extLst>
                <a:ext uri="{FF2B5EF4-FFF2-40B4-BE49-F238E27FC236}">
                  <a16:creationId xmlns:a16="http://schemas.microsoft.com/office/drawing/2014/main" id="{99A397B4-F44A-7552-4108-C51FA87AA5A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20" name="Freeform 12">
              <a:extLst>
                <a:ext uri="{FF2B5EF4-FFF2-40B4-BE49-F238E27FC236}">
                  <a16:creationId xmlns:a16="http://schemas.microsoft.com/office/drawing/2014/main" id="{B63B6931-A310-6A07-B737-5ADA32062A1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21" name="Freeform 13">
              <a:extLst>
                <a:ext uri="{FF2B5EF4-FFF2-40B4-BE49-F238E27FC236}">
                  <a16:creationId xmlns:a16="http://schemas.microsoft.com/office/drawing/2014/main" id="{A0B915FE-0170-C8D2-414E-BB696392DE0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22" name="Freeform 14">
              <a:extLst>
                <a:ext uri="{FF2B5EF4-FFF2-40B4-BE49-F238E27FC236}">
                  <a16:creationId xmlns:a16="http://schemas.microsoft.com/office/drawing/2014/main" id="{F5A18B4F-0CB4-C2D5-F9C7-EF4AE3BD9E1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23" name="Freeform 15">
              <a:extLst>
                <a:ext uri="{FF2B5EF4-FFF2-40B4-BE49-F238E27FC236}">
                  <a16:creationId xmlns:a16="http://schemas.microsoft.com/office/drawing/2014/main" id="{29AA334C-A979-6D2F-107F-3FB9F007A3B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24" name="Freeform 16">
              <a:extLst>
                <a:ext uri="{FF2B5EF4-FFF2-40B4-BE49-F238E27FC236}">
                  <a16:creationId xmlns:a16="http://schemas.microsoft.com/office/drawing/2014/main" id="{1FE0815B-7F4C-ED89-32EE-9CE5C05B984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25" name="Freeform 17">
              <a:extLst>
                <a:ext uri="{FF2B5EF4-FFF2-40B4-BE49-F238E27FC236}">
                  <a16:creationId xmlns:a16="http://schemas.microsoft.com/office/drawing/2014/main" id="{CA3EBBAE-5009-FDA5-AA80-4A826DD5993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26" name="Freeform 18">
              <a:extLst>
                <a:ext uri="{FF2B5EF4-FFF2-40B4-BE49-F238E27FC236}">
                  <a16:creationId xmlns:a16="http://schemas.microsoft.com/office/drawing/2014/main" id="{5D7F039F-6BB9-8B7D-A49D-95886D68F63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27" name="Freeform 19">
              <a:extLst>
                <a:ext uri="{FF2B5EF4-FFF2-40B4-BE49-F238E27FC236}">
                  <a16:creationId xmlns:a16="http://schemas.microsoft.com/office/drawing/2014/main" id="{FA70B87E-FFB9-3078-E44D-665665E5F93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28" name="Freeform 20">
              <a:extLst>
                <a:ext uri="{FF2B5EF4-FFF2-40B4-BE49-F238E27FC236}">
                  <a16:creationId xmlns:a16="http://schemas.microsoft.com/office/drawing/2014/main" id="{06CB4A31-0465-1D7B-9B13-8527F831BCA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29" name="Freeform 21">
              <a:extLst>
                <a:ext uri="{FF2B5EF4-FFF2-40B4-BE49-F238E27FC236}">
                  <a16:creationId xmlns:a16="http://schemas.microsoft.com/office/drawing/2014/main" id="{03E57205-517D-8441-EB01-B038FC775D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30" name="Freeform 22">
              <a:extLst>
                <a:ext uri="{FF2B5EF4-FFF2-40B4-BE49-F238E27FC236}">
                  <a16:creationId xmlns:a16="http://schemas.microsoft.com/office/drawing/2014/main" id="{1FC8D114-35D4-B884-31C2-BA46F92FD90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31" name="Freeform 23">
              <a:extLst>
                <a:ext uri="{FF2B5EF4-FFF2-40B4-BE49-F238E27FC236}">
                  <a16:creationId xmlns:a16="http://schemas.microsoft.com/office/drawing/2014/main" id="{3BB1D4DD-3463-2C85-6EDA-53B10DC9632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32" name="Freeform 24">
              <a:extLst>
                <a:ext uri="{FF2B5EF4-FFF2-40B4-BE49-F238E27FC236}">
                  <a16:creationId xmlns:a16="http://schemas.microsoft.com/office/drawing/2014/main" id="{E2AAD8D3-DB6B-5400-D7CD-0EB32F7FA95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33" name="Freeform 25">
              <a:extLst>
                <a:ext uri="{FF2B5EF4-FFF2-40B4-BE49-F238E27FC236}">
                  <a16:creationId xmlns:a16="http://schemas.microsoft.com/office/drawing/2014/main" id="{D171DCFF-F24B-8AF5-4569-7613B062311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34" name="Freeform 26">
              <a:extLst>
                <a:ext uri="{FF2B5EF4-FFF2-40B4-BE49-F238E27FC236}">
                  <a16:creationId xmlns:a16="http://schemas.microsoft.com/office/drawing/2014/main" id="{AFCA39D8-B143-B70C-1FFE-6A3A92E5BC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35" name="Freeform 27">
              <a:extLst>
                <a:ext uri="{FF2B5EF4-FFF2-40B4-BE49-F238E27FC236}">
                  <a16:creationId xmlns:a16="http://schemas.microsoft.com/office/drawing/2014/main" id="{D2D071AD-5D1E-9FEF-DF38-27717F4AC53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36" name="Freeform 28">
              <a:extLst>
                <a:ext uri="{FF2B5EF4-FFF2-40B4-BE49-F238E27FC236}">
                  <a16:creationId xmlns:a16="http://schemas.microsoft.com/office/drawing/2014/main" id="{B5BA79AB-2635-8262-B24E-49BDE236971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37" name="Freeform 29">
              <a:extLst>
                <a:ext uri="{FF2B5EF4-FFF2-40B4-BE49-F238E27FC236}">
                  <a16:creationId xmlns:a16="http://schemas.microsoft.com/office/drawing/2014/main" id="{93A8D063-1944-4868-4EF1-3FFF8131A53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38" name="Freeform 30">
              <a:extLst>
                <a:ext uri="{FF2B5EF4-FFF2-40B4-BE49-F238E27FC236}">
                  <a16:creationId xmlns:a16="http://schemas.microsoft.com/office/drawing/2014/main" id="{3E8A5CD0-13F3-D29B-A60C-0FBE939AF4C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39" name="Freeform 31">
              <a:extLst>
                <a:ext uri="{FF2B5EF4-FFF2-40B4-BE49-F238E27FC236}">
                  <a16:creationId xmlns:a16="http://schemas.microsoft.com/office/drawing/2014/main" id="{62E5ECE9-C299-EEA9-B9F4-B4B5AED164D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40" name="Freeform 32">
              <a:extLst>
                <a:ext uri="{FF2B5EF4-FFF2-40B4-BE49-F238E27FC236}">
                  <a16:creationId xmlns:a16="http://schemas.microsoft.com/office/drawing/2014/main" id="{AE3E67B2-B4BA-64CC-4B6A-F6D1ABB32EC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41" name="Freeform 33">
              <a:extLst>
                <a:ext uri="{FF2B5EF4-FFF2-40B4-BE49-F238E27FC236}">
                  <a16:creationId xmlns:a16="http://schemas.microsoft.com/office/drawing/2014/main" id="{856C6AC1-3A3A-C27F-D12A-BAD6D30137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42" name="Freeform 34">
              <a:extLst>
                <a:ext uri="{FF2B5EF4-FFF2-40B4-BE49-F238E27FC236}">
                  <a16:creationId xmlns:a16="http://schemas.microsoft.com/office/drawing/2014/main" id="{509243BE-7318-019F-1A68-B8C99B8A7E0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43" name="Freeform 35">
              <a:extLst>
                <a:ext uri="{FF2B5EF4-FFF2-40B4-BE49-F238E27FC236}">
                  <a16:creationId xmlns:a16="http://schemas.microsoft.com/office/drawing/2014/main" id="{730E744D-E907-6B47-1B10-1EF8BEF7C8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44" name="Freeform 36">
              <a:extLst>
                <a:ext uri="{FF2B5EF4-FFF2-40B4-BE49-F238E27FC236}">
                  <a16:creationId xmlns:a16="http://schemas.microsoft.com/office/drawing/2014/main" id="{6C88F8E2-0B0D-8EDE-2EFB-0098C9AD527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45" name="Freeform 37">
              <a:extLst>
                <a:ext uri="{FF2B5EF4-FFF2-40B4-BE49-F238E27FC236}">
                  <a16:creationId xmlns:a16="http://schemas.microsoft.com/office/drawing/2014/main" id="{7BE1C9FE-9F32-7F94-0471-0ABB420C7C3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46" name="Freeform 38">
              <a:extLst>
                <a:ext uri="{FF2B5EF4-FFF2-40B4-BE49-F238E27FC236}">
                  <a16:creationId xmlns:a16="http://schemas.microsoft.com/office/drawing/2014/main" id="{8AFFC50F-3690-7287-5C02-4766F6D297E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2647" name="Group 39">
              <a:extLst>
                <a:ext uri="{FF2B5EF4-FFF2-40B4-BE49-F238E27FC236}">
                  <a16:creationId xmlns:a16="http://schemas.microsoft.com/office/drawing/2014/main" id="{86659883-40A6-CBEF-E3CD-7FCCD563CFD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52648" name="Freeform 40">
                <a:extLst>
                  <a:ext uri="{FF2B5EF4-FFF2-40B4-BE49-F238E27FC236}">
                    <a16:creationId xmlns:a16="http://schemas.microsoft.com/office/drawing/2014/main" id="{AD44E8BD-B9B9-7539-378D-048F09538C2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649" name="Freeform 41">
                <a:extLst>
                  <a:ext uri="{FF2B5EF4-FFF2-40B4-BE49-F238E27FC236}">
                    <a16:creationId xmlns:a16="http://schemas.microsoft.com/office/drawing/2014/main" id="{9117586F-9B6D-8B7B-D435-F1535D5FDD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52650" name="Rectangle 42">
            <a:extLst>
              <a:ext uri="{FF2B5EF4-FFF2-40B4-BE49-F238E27FC236}">
                <a16:creationId xmlns:a16="http://schemas.microsoft.com/office/drawing/2014/main" id="{ABC9F204-681F-491D-5FEA-0F23B45F7B2C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52651" name="Rectangle 43">
            <a:extLst>
              <a:ext uri="{FF2B5EF4-FFF2-40B4-BE49-F238E27FC236}">
                <a16:creationId xmlns:a16="http://schemas.microsoft.com/office/drawing/2014/main" id="{C9071B5F-C760-C11E-195E-E882E731230B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52652" name="Rectangle 44">
            <a:extLst>
              <a:ext uri="{FF2B5EF4-FFF2-40B4-BE49-F238E27FC236}">
                <a16:creationId xmlns:a16="http://schemas.microsoft.com/office/drawing/2014/main" id="{21ABB822-FFC1-2C82-EFDC-1D9099DAB8A4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52653" name="Rectangle 45">
            <a:extLst>
              <a:ext uri="{FF2B5EF4-FFF2-40B4-BE49-F238E27FC236}">
                <a16:creationId xmlns:a16="http://schemas.microsoft.com/office/drawing/2014/main" id="{7BF782E8-85D6-403C-F928-39F15F4E84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52654" name="Rectangle 46">
            <a:extLst>
              <a:ext uri="{FF2B5EF4-FFF2-40B4-BE49-F238E27FC236}">
                <a16:creationId xmlns:a16="http://schemas.microsoft.com/office/drawing/2014/main" id="{348AD662-B061-4DB6-48CD-5C121C45D9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E73F0C7-A591-3242-AA82-587D08314F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5575F-A2FB-841F-A9A9-1F434D4E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96D57-7784-DD23-A737-A776F2ABC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F12A0-3B41-A34D-8863-6E50D149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5929D-4A87-88FA-6630-9EA45E73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8E504-0C8B-BDD8-F323-916FE9FF9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6D647-A1E3-3E41-956D-160483910E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974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699A0-DCFC-44D1-E2B0-5B1B6D4AB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00319-6ED2-6EF6-3AE5-400D23B1E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1B743-7A8B-FB61-0B88-FFFCECAD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45B4D-7725-4219-96BD-FECABA6F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F26EA-1559-3A1D-1782-33424AEB8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CC616-D577-2243-82A3-0460DEE56F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530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25092-BBB7-3CE0-F682-2212CA0E1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FD07D-C2F5-58F6-3C60-467F2E4E4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3F5E9-6415-0D4E-9105-205599B96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8FDA9-43E8-9A02-92A8-971D4C9EC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40690-165B-7C00-9441-96F50D8AE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72778-E039-44BF-7516-D722A9D39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06FB5-D571-9D49-8114-771793A10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752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5E730-A397-A9F4-D229-74B14A44E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B787D-E38F-E83D-E9A7-D61806231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ECF23-E5FA-3C27-4A2D-55DCEBCD9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CE50A2-E406-21E2-EBDC-75AFD6CFC2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EF6783-3AB2-459A-151B-0F41D2551E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F211B4-BD6D-5A1A-556B-49C38FC6E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ABE389-6E40-D809-B5C4-C1D5FB305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0F0820-9B59-CA51-3F99-A3D65AC4D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647C8-BB1B-1543-A973-DE721F7B4D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0417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4998D-77B3-C1BD-7E18-302A2DEC9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F04BDC-5590-139A-F127-7BEA7320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D15054-6456-7EAB-2E39-6616A44A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D9EA3-61FA-9BC8-2F8E-AA0ECBE80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C78B3-E400-EE45-BCEE-6F063F6B81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66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3ACC-39F8-CFBD-2EEC-2F7F26E6D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5B85F-8B83-8624-9496-1209F11EB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90DB6-5F07-24D5-F664-BF70006B0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82B93-56D4-1FD8-C8DE-60FCE4EC4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73669-1046-00ED-5574-CF2225BE1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826F9-972F-AF42-8D48-5F833D12A5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90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1CA05B-6ADD-853E-6ECB-F432CBBA3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F8999B-C174-D24D-B8B3-687178C1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DDD39-15EE-9673-E11A-DB95D1224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83984-87BA-BA41-AFD4-9F29AB3F51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340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7A8E8-07BF-BE67-D232-B15086FBC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05A24-8831-8637-C873-EEEB76433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131FA-6575-B0DC-9FE4-E1DE567D0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5BC80-A9BD-8DB4-4EF8-8D2EAABD0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F43CF-F9DB-D1D6-B9D1-165F8209D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48080-102A-8B5C-F30B-B7A3588DA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CE30C-9DDD-A84B-8EE5-0ADB6B4603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8325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0564-5817-FEE2-7FB9-7B07AB689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4D9E1F-2836-26EC-7E1F-B20B01A396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AD1B96-5DC0-ED54-07C7-4843B9120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EAD41-F320-63DD-9382-7FF1A73A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B0077-4B18-40DF-4829-467CB96B5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E3C79C-A669-4CB2-EC20-AA1E19758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D1D76-6C2C-3A49-AA63-D4C8D9A6B7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1879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99775-6E01-E8FB-2466-88E82A38E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DE4186-3501-CD89-69C0-4198760D2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7516A-2A79-3A0B-DF70-43525D6B7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D33F8-9C50-CB3D-6F3B-07372775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CAA73-4C24-FF90-E093-B777F7CE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3A3C8-4845-964F-B6BD-0D9D7657B5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8639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9872FB-BACF-24FD-B14E-6FBFE5351D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BE131-F3E3-55A3-248B-D3D8FF027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87DA2-DC56-0DD4-9E13-7B9B1AA67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D4419-D286-C2B1-AC00-5861A39B4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CE0D4-E7E4-79F8-7AD1-C94EBE0A6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B5DDF-CA16-F64A-AA52-E15D312D33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195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5C4AC-CFE8-0284-82E9-AEE893722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88E0A-0C65-1BE6-B8D3-F05CC13DF29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09F764-826E-3DF1-8F6A-4CBA6096135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0DC634-C9B5-F8B0-87D1-78D1DE4C55F5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A9FF24B-91D9-C1AC-E014-DFBF51389D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A51973-4813-D41F-13A8-6200769DB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7F7B3C-745E-DB7D-1B4A-72E4A23C5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E8082BB-2FA6-F442-AA9C-CE6BF8862E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2654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>
            <a:extLst>
              <a:ext uri="{FF2B5EF4-FFF2-40B4-BE49-F238E27FC236}">
                <a16:creationId xmlns:a16="http://schemas.microsoft.com/office/drawing/2014/main" id="{072B3D40-00FD-1A0D-2A18-E2D306A8030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747" name="Rectangle 3">
            <a:extLst>
              <a:ext uri="{FF2B5EF4-FFF2-40B4-BE49-F238E27FC236}">
                <a16:creationId xmlns:a16="http://schemas.microsoft.com/office/drawing/2014/main" id="{8F29080D-A0CF-EBE9-1509-EA8C85D0FC9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43748" name="Rectangle 4">
            <a:extLst>
              <a:ext uri="{FF2B5EF4-FFF2-40B4-BE49-F238E27FC236}">
                <a16:creationId xmlns:a16="http://schemas.microsoft.com/office/drawing/2014/main" id="{259BBFEF-B8CC-9DC7-FC7D-93CE9C412F6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43749" name="Rectangle 5">
            <a:extLst>
              <a:ext uri="{FF2B5EF4-FFF2-40B4-BE49-F238E27FC236}">
                <a16:creationId xmlns:a16="http://schemas.microsoft.com/office/drawing/2014/main" id="{3779EA60-B52B-2B48-D7D9-37E5ED720D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43750" name="Rectangle 6">
            <a:extLst>
              <a:ext uri="{FF2B5EF4-FFF2-40B4-BE49-F238E27FC236}">
                <a16:creationId xmlns:a16="http://schemas.microsoft.com/office/drawing/2014/main" id="{0D7785E0-5EBB-05B3-35E3-D03726E568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43751" name="Rectangle 7">
            <a:extLst>
              <a:ext uri="{FF2B5EF4-FFF2-40B4-BE49-F238E27FC236}">
                <a16:creationId xmlns:a16="http://schemas.microsoft.com/office/drawing/2014/main" id="{8D336924-5621-A71A-E20B-70CC10EA56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157A55B1-623A-D043-A6B2-32F6DE79DE5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43752" name="Rectangle 8">
            <a:extLst>
              <a:ext uri="{FF2B5EF4-FFF2-40B4-BE49-F238E27FC236}">
                <a16:creationId xmlns:a16="http://schemas.microsoft.com/office/drawing/2014/main" id="{97B7E3EE-8AC3-CCDF-3A58-1A277AE2A75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4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22B68-0314-1D58-B646-08BB09B66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EFF82-12EA-BC4A-5790-1276D1BCD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114AF-AF9C-9DBB-89D3-4AD6968F0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3BF16-079A-DB37-FF1D-D93BF8C8C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53434-3E10-5231-5A4B-C31EC5A8F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A65EB-1D3E-2F48-9529-EA90186B32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823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E68F0-3613-D563-19FF-5835E98F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E490B-891B-E391-3084-1D9FA2CCD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5978D-B78C-81AA-3231-06B8201F0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EF10B-6533-563F-220B-9BB0D0D0E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32239-0ADE-40DE-CA34-A1D4F79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54349-6F8E-D54A-B8A4-6D3DC56218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29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38FC6-01A9-99BA-DE2C-7CB1FFF4C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84161-5614-793D-746F-42400B2D86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2B1B7-1283-9C19-9B98-ADD370F06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3D975-BB49-562C-FF7D-AA50FEC3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030D3-A7B4-EEEC-7856-16A4EA2E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2C44-0AA7-73BE-8BCF-639D74558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BFF9C-C7A1-AC4B-87F8-E3EF2EFB51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87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017E7-DC62-732F-5263-582A4D93A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47959-0E12-766E-03FE-63C3F7F5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35E68-61DE-9B84-3C06-7A7A5948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2AD18B-493B-9708-30B0-378122F81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F364C-A820-ABA8-A707-5AEDFA7AC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339DD-CB29-4107-8537-F35F22E48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87E9E-3011-894F-8C26-9CAAAD6F37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5879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550B2-5E61-D05C-BDB5-EAE79AFC5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64BD1-FD2F-782B-9C3D-2C87D3FC1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D3F15-999F-420C-AC50-C5018EC3D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0CCFEA-5D56-8B6C-6D74-278BBCF29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7D7619-0A0B-7DA9-D7F5-43B5646C20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EE49F7-D849-C9DE-DA1C-CB054022B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990AC6-2E29-924E-E553-861A519B4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CBC89C-AB64-86DF-AB19-456334BBB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0E2F7-9987-5E4C-819B-E0E8D1275A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704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53146-F815-5EF2-11BD-03625FEFD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FDF90-25D6-0FAD-91D4-0B3F0E346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CD605-ECD3-3FD3-A118-2D9ED5C4E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4A811-D84B-1AF2-7129-298AFDF9F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700FF-E007-5C4C-A12E-483884BEA8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4668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CDAE7-45A9-F79F-A895-AB4831931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96566D-4836-9F43-E392-D23F00173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4F956-AD2A-86C9-BD99-4F6F381F6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D1015-A6B1-D446-9607-DA6C422AE2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8081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4B60D-F329-8AAD-E0FC-ECF2B2423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82C36-5FAA-04D6-8EA2-6EB049E34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4943C-9545-B0D2-05AB-76BFAF29E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382E3-ECF2-A31E-8B92-6C472D34B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5CBE6-F2E3-B3AB-28D0-F7C598D7A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347D1-46A7-7F9A-7D74-120205A56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A94BA-92CD-7744-B109-ABDB00669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4055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F80F8-8976-E63B-20B2-A49769333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917023-87B0-7212-2BCF-415446E332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F3B16-2B18-832F-774E-9FF144A2C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E50E4-86A8-CE78-0EF9-08C5A3BEE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C264E-2D95-D112-6AFB-5EAB03D64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915B7-E0D3-383E-890D-790301D6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AE750-C7C7-3C43-BA0A-85B3AFF6E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8653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9788C-C4CE-AD73-A6A5-8A2425983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0ACF9A-F264-7989-ED0B-C5E69219A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87D6-8BDC-F744-DC60-F6D54471F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9CDFA-71B2-A1BB-6F3F-FF8D527A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7EFA1-B5EF-D39D-3192-320F30D83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7CE70-AAE8-4B4A-8F7B-C02895833F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935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F4E79-4A5B-C9D4-F994-B36783B25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ACB888-5D36-539E-F47D-230CC4EB4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C3A5C-BE48-BC8B-8631-2D6B27287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2136B-AF53-8511-D69E-91A8FBC2D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2387E-73A8-ACD1-6774-AA046C1D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2DEA3-49A8-0A44-90C7-02E5ACCF2F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6541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744AC-C093-2058-7255-1A33D6AC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0F28E012-B378-B99C-4CAB-E305CAA4BFE9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C6008-23FD-1F9F-3E72-564A0E584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954BB-E843-D9EA-9EC1-3CC430C3E7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69B9B-C699-ABC8-B1BC-AABB3997A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D01A5-45F4-C95B-805D-B75C7473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D1D38A4-E70B-7C4B-9FF2-0DE7B0EDC5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4200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95F80-1960-6814-6ADB-9732CA42F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D1666-985B-B046-816D-2C62B14A232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79E28385-86F2-3BAD-EEEE-249893F6A057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CF2AD-8734-3064-3D63-9B35078090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7D499-67B3-34B5-66B7-98F53AFE8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4A8AD-86D7-3FA8-485E-5293727FD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3CC4A07-4229-BC4C-A527-3C7E9D2C50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7184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F4BE-2A12-DCBC-3CD6-9F68BEC3D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5896E-BC51-7F05-072A-E5D6EE703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C6474-56BB-47EE-2448-D0990240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B990E-7B96-D9BB-93F7-39E5DC4E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7BB2D-3B13-C526-9F84-AB5EDA23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168C2-2A62-FF4C-AB85-99ECD879EB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85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72FEE-D482-52CA-640E-30E189BD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4ED88-EA32-64E0-4E97-B925C6194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B84BF-B523-33FF-7E47-5D4C0E66A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28E04-860D-E722-17EE-D4E22B751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CFA328-1A83-DE2D-9290-A9228F0D06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096291-4F7B-6D1A-85AD-6C6D5A0DD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30C52-45C3-D5D8-57DB-9B6272D39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E78175-4C5C-C756-745D-10821B942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A4047-B315-9C49-862D-1A22954A2C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7558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E2FC0-975A-AB0F-BAF7-9BF423979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16993-6317-2FDD-6927-B23301D38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0429B-E6C7-AA3E-2269-3B3E89B8F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E6E11-C482-0B0C-E3F0-42748C92A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C17F3-7D6F-FDE6-6D49-758D5DE42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A99F1-092F-A748-870F-38FECFA1C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859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6D16-1681-1755-7422-425A0876C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88D0D-467B-8041-4DED-D958B7EFC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23615-286D-49C6-6953-6F88DE7C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AAD22-36FF-A2F4-714A-62B0FEC82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FD931-6B95-50D7-EFC9-86A9628EB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A98DA-6356-1E46-B27A-D8E0B75499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6180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FB33-4960-A4A4-31CA-735199BFD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36CDC-90E8-3F06-F072-EDBBED97BE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DD9A7-031F-2942-B34A-D5242E89D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45E9A-9C51-2FCD-9767-A6538D72E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DC4884-4B36-6906-B72D-C429B9E20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9D8DE-40FC-D23D-0273-E5BF12D50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7C808-802D-C64E-B33A-401D47E8F2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2218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D5476-C565-AFE8-0A6F-C3B3373EC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52A0D-A15A-F8D0-E608-554B3227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725E3-EC80-7FF7-77A6-CB9E82229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A44AA9-2AC7-6530-079B-F80B857276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B04C3B-0A45-201D-2438-D2717D840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E88A27-4C09-E543-C96A-B21CBA89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5FD243-A8A6-9999-4EA0-83F891E62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8E6AB8-1C02-34C7-7832-1677096CF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73CE4-0CEF-F643-A428-78B2B697DF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209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F926B-067E-2DCB-A9CE-42E9297E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6C5E88-F342-80AB-9053-291E027C2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8A939-0E0B-B305-5E52-83B1442A0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A9F75-CEA3-189F-6F60-EFC4BF40F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8DE45-BBA8-7E4C-970E-07BC79E599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1690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E304FD-8226-48D8-7A78-0751B2101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709231-59E7-7567-6E0A-314835843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650A9-C0A5-6577-DDE7-A70FB5E14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05227-49C3-2B49-BB14-8132B55EF1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4677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818D4-D83B-0E85-9ADF-4E5DE8CF0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A2CAC-22C9-8F98-D9CD-A40B15476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56D29-336F-30CC-E912-AFC447F29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C1D7D-D9AC-ED11-CBA9-8994C05B9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174623-A2DA-F260-956F-F8DE57E2A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28DDB-A5A1-9F74-19C7-CAAB2875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7C1ED-AF0D-C440-9FB6-818DADF7AD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3648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90227-6E64-AC8E-264B-0160B8E8C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B69D00-9A07-0997-55AB-325BE6E11E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03464-0DBB-F6F3-C61A-C88E1DE6D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6998E-9049-7154-F1B7-4AE905BCA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25D3A-543C-E0F4-1BFE-EC937D73E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B5285-5FBC-E8B4-5ED0-AF65E6A8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345C7-7C50-2544-BF96-E02588B951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8689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0DAC5-3FCD-2B71-4B7E-961A9996D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0CA49B-A09F-D5C3-8F18-DF5C90DAE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9E179-20F0-173B-96CA-4EB91B844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25F75-7EDF-D985-3652-966BF7166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055E8-A2B5-E1FA-EDE9-1F25DDD86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4B2A4-C67F-354B-A94D-1EC9FD8B6A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5009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23E7CE-2C94-5532-6BB2-3FA4AAADF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A9103F-83D4-BBF6-F299-11C511CEA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3B2F3-080A-D11C-EADD-3E9CDDC6D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A15F3-ABCC-28F9-3632-31FFF1A63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8FAF6-0792-8FF4-1FE1-3F76ADBC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3FE56-FEA9-FD4C-B26E-B6B86068CA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30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85D1A-C118-F9E9-053F-50526BA13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553BE6-574A-8E08-8A74-FE792870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D02880-A4F1-1037-58AE-E92562D8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C8392-EF2A-EB82-7A9E-7ADF92B77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4A85B-FD6B-B345-BBBE-1676A07480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9274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>
            <a:extLst>
              <a:ext uri="{FF2B5EF4-FFF2-40B4-BE49-F238E27FC236}">
                <a16:creationId xmlns:a16="http://schemas.microsoft.com/office/drawing/2014/main" id="{4DCA65D7-5F62-9078-4FCB-93BD1EA2B08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81050" y="1870075"/>
            <a:ext cx="7772400" cy="1143000"/>
          </a:xfrm>
        </p:spPr>
        <p:txBody>
          <a:bodyPr/>
          <a:lstStyle>
            <a:lvl1pPr algn="ctr"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12707" name="Rectangle 3">
            <a:extLst>
              <a:ext uri="{FF2B5EF4-FFF2-40B4-BE49-F238E27FC236}">
                <a16:creationId xmlns:a16="http://schemas.microsoft.com/office/drawing/2014/main" id="{83971442-A266-BBDA-0790-3CB2736DF8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F4738AB-0E8F-514F-8E7D-E8C5F4AF674E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712708" name="Group 4">
            <a:extLst>
              <a:ext uri="{FF2B5EF4-FFF2-40B4-BE49-F238E27FC236}">
                <a16:creationId xmlns:a16="http://schemas.microsoft.com/office/drawing/2014/main" id="{299521B4-598C-E866-A2AC-6C613374B01F}"/>
              </a:ext>
            </a:extLst>
          </p:cNvPr>
          <p:cNvGrpSpPr>
            <a:grpSpLocks/>
          </p:cNvGrpSpPr>
          <p:nvPr/>
        </p:nvGrpSpPr>
        <p:grpSpPr bwMode="auto">
          <a:xfrm>
            <a:off x="2867025" y="4516438"/>
            <a:ext cx="3600450" cy="1560512"/>
            <a:chOff x="3456" y="432"/>
            <a:chExt cx="2112" cy="912"/>
          </a:xfrm>
        </p:grpSpPr>
        <p:sp>
          <p:nvSpPr>
            <p:cNvPr id="712709" name="Rectangle 5">
              <a:extLst>
                <a:ext uri="{FF2B5EF4-FFF2-40B4-BE49-F238E27FC236}">
                  <a16:creationId xmlns:a16="http://schemas.microsoft.com/office/drawing/2014/main" id="{C4F1A959-90CD-B167-16A1-5A64A7660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480"/>
              <a:ext cx="2016" cy="8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710" name="Rectangle 6">
              <a:extLst>
                <a:ext uri="{FF2B5EF4-FFF2-40B4-BE49-F238E27FC236}">
                  <a16:creationId xmlns:a16="http://schemas.microsoft.com/office/drawing/2014/main" id="{8471B328-E8BE-6010-B4B9-BB9C205F9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432"/>
              <a:ext cx="2016" cy="8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2711" name="Picture 7">
              <a:extLst>
                <a:ext uri="{FF2B5EF4-FFF2-40B4-BE49-F238E27FC236}">
                  <a16:creationId xmlns:a16="http://schemas.microsoft.com/office/drawing/2014/main" id="{373E40D6-56EE-9ABF-2AE2-1D2401DE14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" y="562"/>
              <a:ext cx="582" cy="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712712" name="Picture 8">
              <a:extLst>
                <a:ext uri="{FF2B5EF4-FFF2-40B4-BE49-F238E27FC236}">
                  <a16:creationId xmlns:a16="http://schemas.microsoft.com/office/drawing/2014/main" id="{0E88A56B-76E9-E10D-56BC-04D8D49C5C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" y="552"/>
              <a:ext cx="679" cy="5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712713" name="Picture 9">
              <a:extLst>
                <a:ext uri="{FF2B5EF4-FFF2-40B4-BE49-F238E27FC236}">
                  <a16:creationId xmlns:a16="http://schemas.microsoft.com/office/drawing/2014/main" id="{5DD240DA-31A6-7721-E91B-5C277D2C27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528"/>
              <a:ext cx="639" cy="62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A64FD-12FA-2781-E989-4CE0BD265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DACC9-D8F7-8E77-1450-3F0185B7A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DC189A-8EAC-E2C5-F5CE-FB02849F56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1D259-6B1F-3029-07DC-41BF3DC1EF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1294E7-1EA4-5A44-A66E-51C1EFF72A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8642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E414D-EC10-0E26-6B23-7C02ED6C8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41C3A-9AD5-967F-F07E-3C6665C5D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B94A99-FE03-B9F6-10DE-32BC11041B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51743C-0EA3-B239-C0F5-B74BCB3C9F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E69D3-0C63-6F46-A9D2-C5C83EAA0F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0798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5759A-AAD1-ECDD-A05C-4561371F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E6E71-30F6-89CA-519D-2C6930B7A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2090738"/>
            <a:ext cx="4038600" cy="4462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98A2D-E981-737E-F480-3D2E58969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2090738"/>
            <a:ext cx="4038600" cy="4462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517CE-54A0-2A63-227A-59DA838C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15E55-F306-5B13-F24D-08581EF7A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0EC6DE-932A-DC40-A197-FC2AD58C56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2056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7BE1B-83AF-9DD3-2097-2C373C49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3AB1F-C006-3EE8-B30B-883BA2741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FAE17-43EE-EE1E-20BB-B0A1A2326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A7C41B-A6EF-C7FC-6908-822C6D48CA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D1A8D4-2F85-4CCC-47F5-12CA3357A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E50B59-0D45-6441-129B-8B4F2AC953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3B6897-F332-0753-E516-3D721D3515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A87990-DA76-B24B-A72D-E120E350FC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587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B7263-290B-4A37-887E-4C45BE8C3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F879DD-E00C-18AD-63AA-0B210F8516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E1072-66F8-E112-1DDD-A4E059B1ED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DFDE43-81A7-2F4A-B1E2-0268761B0C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3182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3494F1-E770-A7B1-C5EC-FC36A75034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F6C152-7486-4772-1A46-2EFD22C904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BAC70A-744A-1540-A815-3E16B50AFB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3076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4E474-1CF3-A21F-2C07-FE489AC4F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F0E85-F98F-FB09-8F37-F2A5DA5FA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923D5-8A6B-5EDF-2105-A5C9BF4A4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EFD90-F30F-126E-FF2F-44D6A292CF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D2275-21A3-F792-2AB4-586117823B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1C1F64-E715-864D-BDD2-919F2AB738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7034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E9E3D-686E-3245-AD27-9AB8FCF53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BB4F38-75E2-6626-39E5-FEC102DF09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50613-2EE1-6957-9481-116F7B9BE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1CE7E-DB95-8724-69CA-63ED3CAD59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71A14-9A52-EE7F-92F1-BF0E9E60AE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F5003F-BA14-D34E-A960-CE57D4B1BF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259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4DBAD-7B8E-9470-ACD1-1B818914C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641447-897C-0C2E-AE22-16D137B4C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D606FE-0B77-47C2-1EDC-9A8EECEE03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094B7-B84A-5731-2D38-116C6632C5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29C54C-29D5-C74C-9A3C-DBF25CACDD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70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3B316-394C-9CE0-BD39-4EF071216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ECDF30-CFD9-62F2-94D0-5B5845B99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1F85C-EA0A-BCCA-CBDA-D1E359B81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7EBEA-50E4-C347-A2AC-35A8E3EEC9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5450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803D2C-6138-DAA9-DB02-EF81F4C921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381000"/>
            <a:ext cx="20574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3DEF6-22E3-2427-B51E-E44A8C830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60198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056E95-4EF3-F961-4327-3D477FD3EF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D6A315-7C5B-F50E-3CD4-AF431DB004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68C3FB-11EB-F741-ADFD-C591B3FA40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6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488CA-8062-0309-CBE6-6EF4AA6C7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CADF9-F889-04B7-9CBA-0AC2346C9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0E3C7-E4B1-BFFA-EDD5-B132D7004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D4040-A1D7-3CE9-D9B2-89CE92557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43449-F161-700E-9DE7-044321F3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511DD-910A-FF5C-BEC9-B6F9AEC5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F6409-10B0-9546-A649-804E2C3DA0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4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F95C4-6BF9-FC1A-6926-F0AC13CE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0105D-57FF-0E74-CA00-93879AD0A4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FC087-0619-49A5-CFF6-BBC564D4A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06277-2486-D991-3B09-124DB4378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C3A229-3BF3-0B39-01BC-EDC4F83E1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78AB5-8F99-908A-4D22-53E965C2E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C3DF6-ECDA-9A49-AA28-571D7F149B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95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>
            <a:extLst>
              <a:ext uri="{FF2B5EF4-FFF2-40B4-BE49-F238E27FC236}">
                <a16:creationId xmlns:a16="http://schemas.microsoft.com/office/drawing/2014/main" id="{0C6CDBBF-6642-AB1F-E2A0-7F775CF5D6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43043" name="Rectangle 3">
            <a:extLst>
              <a:ext uri="{FF2B5EF4-FFF2-40B4-BE49-F238E27FC236}">
                <a16:creationId xmlns:a16="http://schemas.microsoft.com/office/drawing/2014/main" id="{B90238F9-1FEC-9C32-9756-938BC33900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43044" name="Rectangle 4">
            <a:extLst>
              <a:ext uri="{FF2B5EF4-FFF2-40B4-BE49-F238E27FC236}">
                <a16:creationId xmlns:a16="http://schemas.microsoft.com/office/drawing/2014/main" id="{82C63DFC-9E6E-F86A-02FA-DFF48A4668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343045" name="Rectangle 5">
            <a:extLst>
              <a:ext uri="{FF2B5EF4-FFF2-40B4-BE49-F238E27FC236}">
                <a16:creationId xmlns:a16="http://schemas.microsoft.com/office/drawing/2014/main" id="{1AB9A00D-0E13-5293-AA71-38183E84B3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343046" name="Rectangle 6">
            <a:extLst>
              <a:ext uri="{FF2B5EF4-FFF2-40B4-BE49-F238E27FC236}">
                <a16:creationId xmlns:a16="http://schemas.microsoft.com/office/drawing/2014/main" id="{9D477649-60BE-EEC9-226F-EE30F24074A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ffectLst/>
              </a:defRPr>
            </a:lvl1pPr>
          </a:lstStyle>
          <a:p>
            <a:fld id="{61D6F7EA-DF44-2E4A-A735-5E4929D66A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98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818" name="Group 2">
            <a:extLst>
              <a:ext uri="{FF2B5EF4-FFF2-40B4-BE49-F238E27FC236}">
                <a16:creationId xmlns:a16="http://schemas.microsoft.com/office/drawing/2014/main" id="{20220EB2-BBF0-CC9E-7433-0142D7B7D89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418819" name="Rectangle 3">
              <a:extLst>
                <a:ext uri="{FF2B5EF4-FFF2-40B4-BE49-F238E27FC236}">
                  <a16:creationId xmlns:a16="http://schemas.microsoft.com/office/drawing/2014/main" id="{4D28D92D-932F-D199-F94A-609B97F8A20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1800"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418820" name="Picture 4">
              <a:extLst>
                <a:ext uri="{FF2B5EF4-FFF2-40B4-BE49-F238E27FC236}">
                  <a16:creationId xmlns:a16="http://schemas.microsoft.com/office/drawing/2014/main" id="{3DE415A2-6E50-EE99-5467-3AA00C1C50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8821" name="Rectangle 5">
            <a:extLst>
              <a:ext uri="{FF2B5EF4-FFF2-40B4-BE49-F238E27FC236}">
                <a16:creationId xmlns:a16="http://schemas.microsoft.com/office/drawing/2014/main" id="{FDD90B0E-AD0A-044E-1F6B-731EB25009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8822" name="Rectangle 6">
            <a:extLst>
              <a:ext uri="{FF2B5EF4-FFF2-40B4-BE49-F238E27FC236}">
                <a16:creationId xmlns:a16="http://schemas.microsoft.com/office/drawing/2014/main" id="{EA8BCA1A-BF43-8EEB-5C1F-EAB0210EFA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8823" name="Rectangle 7">
            <a:extLst>
              <a:ext uri="{FF2B5EF4-FFF2-40B4-BE49-F238E27FC236}">
                <a16:creationId xmlns:a16="http://schemas.microsoft.com/office/drawing/2014/main" id="{5925819E-138E-0474-CFC1-81E0A7A755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18824" name="Rectangle 8">
            <a:extLst>
              <a:ext uri="{FF2B5EF4-FFF2-40B4-BE49-F238E27FC236}">
                <a16:creationId xmlns:a16="http://schemas.microsoft.com/office/drawing/2014/main" id="{79460B7B-DD59-2038-3523-C50C26780E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18825" name="Rectangle 9">
            <a:extLst>
              <a:ext uri="{FF2B5EF4-FFF2-40B4-BE49-F238E27FC236}">
                <a16:creationId xmlns:a16="http://schemas.microsoft.com/office/drawing/2014/main" id="{CFD6BC37-B902-183E-907B-4B14F03553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15D7390F-E106-D748-B255-020C6672696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586" name="Group 2">
            <a:extLst>
              <a:ext uri="{FF2B5EF4-FFF2-40B4-BE49-F238E27FC236}">
                <a16:creationId xmlns:a16="http://schemas.microsoft.com/office/drawing/2014/main" id="{027735A2-2F89-20C6-C47C-587B73A7E9A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51587" name="Freeform 3">
              <a:extLst>
                <a:ext uri="{FF2B5EF4-FFF2-40B4-BE49-F238E27FC236}">
                  <a16:creationId xmlns:a16="http://schemas.microsoft.com/office/drawing/2014/main" id="{DF12A5A0-5708-7DFF-935D-F69FCB2A3D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88" name="Freeform 4">
              <a:extLst>
                <a:ext uri="{FF2B5EF4-FFF2-40B4-BE49-F238E27FC236}">
                  <a16:creationId xmlns:a16="http://schemas.microsoft.com/office/drawing/2014/main" id="{E8DAA782-A0E2-AEF9-5AAC-29908866957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89" name="Freeform 5">
              <a:extLst>
                <a:ext uri="{FF2B5EF4-FFF2-40B4-BE49-F238E27FC236}">
                  <a16:creationId xmlns:a16="http://schemas.microsoft.com/office/drawing/2014/main" id="{39C16648-BD65-433D-9FCF-0FDB3517250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90" name="Freeform 6">
              <a:extLst>
                <a:ext uri="{FF2B5EF4-FFF2-40B4-BE49-F238E27FC236}">
                  <a16:creationId xmlns:a16="http://schemas.microsoft.com/office/drawing/2014/main" id="{BFB5EB28-629C-3C15-0FD1-71AAC566FAF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91" name="Freeform 7">
              <a:extLst>
                <a:ext uri="{FF2B5EF4-FFF2-40B4-BE49-F238E27FC236}">
                  <a16:creationId xmlns:a16="http://schemas.microsoft.com/office/drawing/2014/main" id="{91F06812-806C-2229-A804-C16AF5524A3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92" name="Freeform 8">
              <a:extLst>
                <a:ext uri="{FF2B5EF4-FFF2-40B4-BE49-F238E27FC236}">
                  <a16:creationId xmlns:a16="http://schemas.microsoft.com/office/drawing/2014/main" id="{3E1212B4-9ADD-8781-72BC-CF33AEFAA4A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93" name="Freeform 9">
              <a:extLst>
                <a:ext uri="{FF2B5EF4-FFF2-40B4-BE49-F238E27FC236}">
                  <a16:creationId xmlns:a16="http://schemas.microsoft.com/office/drawing/2014/main" id="{A9E6E3E6-3C65-F5D0-A2E5-72EAB403A6D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94" name="Freeform 10">
              <a:extLst>
                <a:ext uri="{FF2B5EF4-FFF2-40B4-BE49-F238E27FC236}">
                  <a16:creationId xmlns:a16="http://schemas.microsoft.com/office/drawing/2014/main" id="{E3437F0D-C01B-1045-83B1-22DD5D5FB7D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95" name="Freeform 11">
              <a:extLst>
                <a:ext uri="{FF2B5EF4-FFF2-40B4-BE49-F238E27FC236}">
                  <a16:creationId xmlns:a16="http://schemas.microsoft.com/office/drawing/2014/main" id="{FACCBC54-8C74-4F48-EC1C-797420EA378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96" name="Freeform 12">
              <a:extLst>
                <a:ext uri="{FF2B5EF4-FFF2-40B4-BE49-F238E27FC236}">
                  <a16:creationId xmlns:a16="http://schemas.microsoft.com/office/drawing/2014/main" id="{9D089C2B-CF2A-287A-CCEC-FE82BA1D26A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97" name="Freeform 13">
              <a:extLst>
                <a:ext uri="{FF2B5EF4-FFF2-40B4-BE49-F238E27FC236}">
                  <a16:creationId xmlns:a16="http://schemas.microsoft.com/office/drawing/2014/main" id="{90B30CB9-A60A-609F-432F-B03D5CB93B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98" name="Freeform 14">
              <a:extLst>
                <a:ext uri="{FF2B5EF4-FFF2-40B4-BE49-F238E27FC236}">
                  <a16:creationId xmlns:a16="http://schemas.microsoft.com/office/drawing/2014/main" id="{E7B660B6-1ADE-2175-4904-3652DB097E3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99" name="Freeform 15">
              <a:extLst>
                <a:ext uri="{FF2B5EF4-FFF2-40B4-BE49-F238E27FC236}">
                  <a16:creationId xmlns:a16="http://schemas.microsoft.com/office/drawing/2014/main" id="{9B5C88A1-4314-2C9A-04CB-494FE370F62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00" name="Freeform 16">
              <a:extLst>
                <a:ext uri="{FF2B5EF4-FFF2-40B4-BE49-F238E27FC236}">
                  <a16:creationId xmlns:a16="http://schemas.microsoft.com/office/drawing/2014/main" id="{E9906BE9-5949-6C99-CA0E-B85068F2155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01" name="Freeform 17">
              <a:extLst>
                <a:ext uri="{FF2B5EF4-FFF2-40B4-BE49-F238E27FC236}">
                  <a16:creationId xmlns:a16="http://schemas.microsoft.com/office/drawing/2014/main" id="{714FE2F0-7DAF-03B4-5B02-79168F05383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02" name="Freeform 18">
              <a:extLst>
                <a:ext uri="{FF2B5EF4-FFF2-40B4-BE49-F238E27FC236}">
                  <a16:creationId xmlns:a16="http://schemas.microsoft.com/office/drawing/2014/main" id="{D8085C98-850A-DE4C-E878-73CD1E6A1A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03" name="Freeform 19">
              <a:extLst>
                <a:ext uri="{FF2B5EF4-FFF2-40B4-BE49-F238E27FC236}">
                  <a16:creationId xmlns:a16="http://schemas.microsoft.com/office/drawing/2014/main" id="{0F8E5C80-2452-FD71-CD46-CFAFD1DB78B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04" name="Freeform 20">
              <a:extLst>
                <a:ext uri="{FF2B5EF4-FFF2-40B4-BE49-F238E27FC236}">
                  <a16:creationId xmlns:a16="http://schemas.microsoft.com/office/drawing/2014/main" id="{7D53F72F-4B18-A8DB-96C7-D57EF622B00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05" name="Freeform 21">
              <a:extLst>
                <a:ext uri="{FF2B5EF4-FFF2-40B4-BE49-F238E27FC236}">
                  <a16:creationId xmlns:a16="http://schemas.microsoft.com/office/drawing/2014/main" id="{71A9C519-E211-2387-6986-6D2915717D3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06" name="Freeform 22">
              <a:extLst>
                <a:ext uri="{FF2B5EF4-FFF2-40B4-BE49-F238E27FC236}">
                  <a16:creationId xmlns:a16="http://schemas.microsoft.com/office/drawing/2014/main" id="{7D609142-5A9D-2B85-EE81-B57866E2777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07" name="Freeform 23">
              <a:extLst>
                <a:ext uri="{FF2B5EF4-FFF2-40B4-BE49-F238E27FC236}">
                  <a16:creationId xmlns:a16="http://schemas.microsoft.com/office/drawing/2014/main" id="{835A6274-B0FA-0D6B-9397-A89A1F01C4A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08" name="Freeform 24">
              <a:extLst>
                <a:ext uri="{FF2B5EF4-FFF2-40B4-BE49-F238E27FC236}">
                  <a16:creationId xmlns:a16="http://schemas.microsoft.com/office/drawing/2014/main" id="{C660CE8F-E1DD-700A-0048-59F9C35D90F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09" name="Freeform 25">
              <a:extLst>
                <a:ext uri="{FF2B5EF4-FFF2-40B4-BE49-F238E27FC236}">
                  <a16:creationId xmlns:a16="http://schemas.microsoft.com/office/drawing/2014/main" id="{B40F1D14-AF94-1E2C-ECD9-756E0BD6923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10" name="Freeform 26">
              <a:extLst>
                <a:ext uri="{FF2B5EF4-FFF2-40B4-BE49-F238E27FC236}">
                  <a16:creationId xmlns:a16="http://schemas.microsoft.com/office/drawing/2014/main" id="{7BC65F45-2EC3-EE2A-D987-973740C9133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11" name="Freeform 27">
              <a:extLst>
                <a:ext uri="{FF2B5EF4-FFF2-40B4-BE49-F238E27FC236}">
                  <a16:creationId xmlns:a16="http://schemas.microsoft.com/office/drawing/2014/main" id="{7FCF27FD-079C-2071-6F97-78057DCEC8D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12" name="Freeform 28">
              <a:extLst>
                <a:ext uri="{FF2B5EF4-FFF2-40B4-BE49-F238E27FC236}">
                  <a16:creationId xmlns:a16="http://schemas.microsoft.com/office/drawing/2014/main" id="{895A6B03-7B5A-E378-ADC1-0E5BC51C539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13" name="Freeform 29">
              <a:extLst>
                <a:ext uri="{FF2B5EF4-FFF2-40B4-BE49-F238E27FC236}">
                  <a16:creationId xmlns:a16="http://schemas.microsoft.com/office/drawing/2014/main" id="{9B47BC11-C1BC-FF0E-D501-183277F97C6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14" name="Freeform 30">
              <a:extLst>
                <a:ext uri="{FF2B5EF4-FFF2-40B4-BE49-F238E27FC236}">
                  <a16:creationId xmlns:a16="http://schemas.microsoft.com/office/drawing/2014/main" id="{1C64E917-3C28-048B-CFC4-B165751238E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15" name="Freeform 31">
              <a:extLst>
                <a:ext uri="{FF2B5EF4-FFF2-40B4-BE49-F238E27FC236}">
                  <a16:creationId xmlns:a16="http://schemas.microsoft.com/office/drawing/2014/main" id="{319A32F0-3AB5-23B3-1CC4-FB3371F357C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16" name="Freeform 32">
              <a:extLst>
                <a:ext uri="{FF2B5EF4-FFF2-40B4-BE49-F238E27FC236}">
                  <a16:creationId xmlns:a16="http://schemas.microsoft.com/office/drawing/2014/main" id="{08CF12EB-8EB1-FDE0-5A68-47CAE72EE27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17" name="Freeform 33">
              <a:extLst>
                <a:ext uri="{FF2B5EF4-FFF2-40B4-BE49-F238E27FC236}">
                  <a16:creationId xmlns:a16="http://schemas.microsoft.com/office/drawing/2014/main" id="{F4506942-EEC1-82FC-4AF3-7738EA61441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18" name="Freeform 34">
              <a:extLst>
                <a:ext uri="{FF2B5EF4-FFF2-40B4-BE49-F238E27FC236}">
                  <a16:creationId xmlns:a16="http://schemas.microsoft.com/office/drawing/2014/main" id="{E7B16FDD-A148-7EF1-1BFE-A9F12D88B6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19" name="Freeform 35">
              <a:extLst>
                <a:ext uri="{FF2B5EF4-FFF2-40B4-BE49-F238E27FC236}">
                  <a16:creationId xmlns:a16="http://schemas.microsoft.com/office/drawing/2014/main" id="{C1A38092-16A2-4036-D6F9-FB30D907576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20" name="Freeform 36">
              <a:extLst>
                <a:ext uri="{FF2B5EF4-FFF2-40B4-BE49-F238E27FC236}">
                  <a16:creationId xmlns:a16="http://schemas.microsoft.com/office/drawing/2014/main" id="{FE2DFEB8-DA82-8227-A665-20304E15F76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21" name="Freeform 37">
              <a:extLst>
                <a:ext uri="{FF2B5EF4-FFF2-40B4-BE49-F238E27FC236}">
                  <a16:creationId xmlns:a16="http://schemas.microsoft.com/office/drawing/2014/main" id="{3F711C79-E1C9-1043-64C6-A2DE6939878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22" name="Freeform 38">
              <a:extLst>
                <a:ext uri="{FF2B5EF4-FFF2-40B4-BE49-F238E27FC236}">
                  <a16:creationId xmlns:a16="http://schemas.microsoft.com/office/drawing/2014/main" id="{51D62784-8DBD-E39B-6FB6-E1E53B0F7D7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1623" name="Group 39">
              <a:extLst>
                <a:ext uri="{FF2B5EF4-FFF2-40B4-BE49-F238E27FC236}">
                  <a16:creationId xmlns:a16="http://schemas.microsoft.com/office/drawing/2014/main" id="{7685FC28-9911-CCEF-8A80-7F176F66B30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51624" name="Freeform 40">
                <a:extLst>
                  <a:ext uri="{FF2B5EF4-FFF2-40B4-BE49-F238E27FC236}">
                    <a16:creationId xmlns:a16="http://schemas.microsoft.com/office/drawing/2014/main" id="{9810577C-314C-8C78-1261-1E3E2F21CD2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25" name="Freeform 41">
                <a:extLst>
                  <a:ext uri="{FF2B5EF4-FFF2-40B4-BE49-F238E27FC236}">
                    <a16:creationId xmlns:a16="http://schemas.microsoft.com/office/drawing/2014/main" id="{FECE28CA-C2D8-B793-6E80-7231704D280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51626" name="Rectangle 42">
            <a:extLst>
              <a:ext uri="{FF2B5EF4-FFF2-40B4-BE49-F238E27FC236}">
                <a16:creationId xmlns:a16="http://schemas.microsoft.com/office/drawing/2014/main" id="{EBC7DFF6-A870-18DD-08FF-815D31F822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51627" name="Rectangle 43">
            <a:extLst>
              <a:ext uri="{FF2B5EF4-FFF2-40B4-BE49-F238E27FC236}">
                <a16:creationId xmlns:a16="http://schemas.microsoft.com/office/drawing/2014/main" id="{FEECDE30-E73C-6905-6D6F-364B8ACB56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51628" name="Rectangle 44">
            <a:extLst>
              <a:ext uri="{FF2B5EF4-FFF2-40B4-BE49-F238E27FC236}">
                <a16:creationId xmlns:a16="http://schemas.microsoft.com/office/drawing/2014/main" id="{68DF3A35-054C-FF61-D1D2-E8355EBE3D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51629" name="Rectangle 45">
            <a:extLst>
              <a:ext uri="{FF2B5EF4-FFF2-40B4-BE49-F238E27FC236}">
                <a16:creationId xmlns:a16="http://schemas.microsoft.com/office/drawing/2014/main" id="{51BFC14D-2BD8-E5DF-605C-C286F4D8F9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51630" name="Rectangle 46">
            <a:extLst>
              <a:ext uri="{FF2B5EF4-FFF2-40B4-BE49-F238E27FC236}">
                <a16:creationId xmlns:a16="http://schemas.microsoft.com/office/drawing/2014/main" id="{5794A7E6-70E3-FD79-0E8E-4ECDE53055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8F93BEB-A7D9-7D4C-A3FA-1CDA7DAB76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97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>
            <a:extLst>
              <a:ext uri="{FF2B5EF4-FFF2-40B4-BE49-F238E27FC236}">
                <a16:creationId xmlns:a16="http://schemas.microsoft.com/office/drawing/2014/main" id="{3F408E6B-0F79-1AEF-D4DB-6B7FFDF22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42723" name="Rectangle 3">
            <a:extLst>
              <a:ext uri="{FF2B5EF4-FFF2-40B4-BE49-F238E27FC236}">
                <a16:creationId xmlns:a16="http://schemas.microsoft.com/office/drawing/2014/main" id="{4FA6DCFE-A74B-AC88-0177-774FA46236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42724" name="Rectangle 4">
            <a:extLst>
              <a:ext uri="{FF2B5EF4-FFF2-40B4-BE49-F238E27FC236}">
                <a16:creationId xmlns:a16="http://schemas.microsoft.com/office/drawing/2014/main" id="{F2603507-0635-0653-E123-B7F85AC22F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tx1"/>
                </a:solidFill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542725" name="Rectangle 5">
            <a:extLst>
              <a:ext uri="{FF2B5EF4-FFF2-40B4-BE49-F238E27FC236}">
                <a16:creationId xmlns:a16="http://schemas.microsoft.com/office/drawing/2014/main" id="{965A896A-B5C2-3162-3A48-9A79FB61C31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tx1"/>
                </a:solidFill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542726" name="Rectangle 6">
            <a:extLst>
              <a:ext uri="{FF2B5EF4-FFF2-40B4-BE49-F238E27FC236}">
                <a16:creationId xmlns:a16="http://schemas.microsoft.com/office/drawing/2014/main" id="{E010DDFA-A6E7-00FB-3F57-2E376A88C3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tx1"/>
                </a:solidFill>
                <a:effectLst/>
              </a:defRPr>
            </a:lvl1pPr>
          </a:lstStyle>
          <a:p>
            <a:fld id="{9625397E-B73E-0540-82EE-AF8C13AFFA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75" r:id="rId12"/>
    <p:sldLayoutId id="214748398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>
            <a:extLst>
              <a:ext uri="{FF2B5EF4-FFF2-40B4-BE49-F238E27FC236}">
                <a16:creationId xmlns:a16="http://schemas.microsoft.com/office/drawing/2014/main" id="{07F21FBF-F885-99AE-4C1D-C8B84A2C4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93923" name="Rectangle 3">
            <a:extLst>
              <a:ext uri="{FF2B5EF4-FFF2-40B4-BE49-F238E27FC236}">
                <a16:creationId xmlns:a16="http://schemas.microsoft.com/office/drawing/2014/main" id="{8CBD7DB3-56B2-30BF-CE19-16870A04D1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93924" name="Rectangle 4">
            <a:extLst>
              <a:ext uri="{FF2B5EF4-FFF2-40B4-BE49-F238E27FC236}">
                <a16:creationId xmlns:a16="http://schemas.microsoft.com/office/drawing/2014/main" id="{915D6B23-C666-9EC3-428D-183A8D69FA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593925" name="Rectangle 5">
            <a:extLst>
              <a:ext uri="{FF2B5EF4-FFF2-40B4-BE49-F238E27FC236}">
                <a16:creationId xmlns:a16="http://schemas.microsoft.com/office/drawing/2014/main" id="{BC7C94B5-D534-6829-2862-6834F9154DD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593926" name="Rectangle 6">
            <a:extLst>
              <a:ext uri="{FF2B5EF4-FFF2-40B4-BE49-F238E27FC236}">
                <a16:creationId xmlns:a16="http://schemas.microsoft.com/office/drawing/2014/main" id="{F034F2B3-A02E-6CB4-C7F2-265F89F15B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</a:defRPr>
            </a:lvl1pPr>
          </a:lstStyle>
          <a:p>
            <a:fld id="{2DC104D1-D864-B64A-8DAA-00D83E18BA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>
            <a:extLst>
              <a:ext uri="{FF2B5EF4-FFF2-40B4-BE49-F238E27FC236}">
                <a16:creationId xmlns:a16="http://schemas.microsoft.com/office/drawing/2014/main" id="{4B1AA77D-1FA8-88AE-DB5B-D417ED2B7B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197850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1683" name="Rectangle 3">
            <a:extLst>
              <a:ext uri="{FF2B5EF4-FFF2-40B4-BE49-F238E27FC236}">
                <a16:creationId xmlns:a16="http://schemas.microsoft.com/office/drawing/2014/main" id="{6F3145F0-C884-5F90-FF87-CFFBC6F6E6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090738"/>
            <a:ext cx="8229600" cy="446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711684" name="Rectangle 4">
            <a:extLst>
              <a:ext uri="{FF2B5EF4-FFF2-40B4-BE49-F238E27FC236}">
                <a16:creationId xmlns:a16="http://schemas.microsoft.com/office/drawing/2014/main" id="{3EB2E065-27CB-5FD6-4FAD-4DB043CC71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0" y="65532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/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711685" name="Rectangle 5">
            <a:extLst>
              <a:ext uri="{FF2B5EF4-FFF2-40B4-BE49-F238E27FC236}">
                <a16:creationId xmlns:a16="http://schemas.microsoft.com/office/drawing/2014/main" id="{FBC02FE6-74A8-27D6-F4EC-265A65D645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532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/>
                <a:latin typeface="+mn-lt"/>
              </a:defRPr>
            </a:lvl1pPr>
          </a:lstStyle>
          <a:p>
            <a:fld id="{35CB0528-6B2B-BB49-9FFA-18D4ABC631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800" kern="1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F49919-C41B-8DA5-7572-4D57534BC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4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32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Text Box 2">
            <a:extLst>
              <a:ext uri="{FF2B5EF4-FFF2-40B4-BE49-F238E27FC236}">
                <a16:creationId xmlns:a16="http://schemas.microsoft.com/office/drawing/2014/main" id="{645E62DB-AC21-6343-C386-F2E084FB7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260350"/>
            <a:ext cx="7583488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AU" altLang="en-US" sz="4000" b="1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Farmakoekonomi: ne işe yarar?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89DA949A-DBD8-4BA8-CFFC-55E16B5C3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76538" y="1600200"/>
            <a:ext cx="5740400" cy="4114800"/>
          </a:xfrm>
        </p:spPr>
        <p:txBody>
          <a:bodyPr/>
          <a:lstStyle/>
          <a:p>
            <a:r>
              <a:rPr lang="en-AU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Hangi ilaçlar formülere girmelidir?</a:t>
            </a:r>
          </a:p>
          <a:p>
            <a:r>
              <a:rPr lang="en-AU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Hasta için (kişi) en iyi ilaç hangisidir?</a:t>
            </a:r>
          </a:p>
          <a:p>
            <a:r>
              <a:rPr lang="en-AU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Endüstri için geliştirilmesi gereken en iyi ilaç hangisidir?</a:t>
            </a:r>
          </a:p>
          <a:p>
            <a:r>
              <a:rPr lang="en-AU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Bu hastane için hangi ilaç verilme sistemi uygundur?</a:t>
            </a:r>
          </a:p>
          <a:p>
            <a:r>
              <a:rPr lang="en-AU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Belirli bir hastalık için en uygun ilaç veya tedavi hangisidir?</a:t>
            </a:r>
          </a:p>
          <a:p>
            <a:r>
              <a:rPr lang="en-AU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Yaşam kalitesi hangi ilaçla daha çok artmakta?</a:t>
            </a:r>
          </a:p>
          <a:p>
            <a:r>
              <a:rPr lang="en-AU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Değişik tedavi yöntemlerinin hangisi daha uygundur? Gibi…...</a:t>
            </a:r>
          </a:p>
        </p:txBody>
      </p:sp>
      <p:graphicFrame>
        <p:nvGraphicFramePr>
          <p:cNvPr id="594948" name="Object 4">
            <a:extLst>
              <a:ext uri="{FF2B5EF4-FFF2-40B4-BE49-F238E27FC236}">
                <a16:creationId xmlns:a16="http://schemas.microsoft.com/office/drawing/2014/main" id="{8127020B-EABF-E6CB-38DC-91F7769E76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9725" y="1371600"/>
          <a:ext cx="2274888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098550" imgH="1962150" progId="MS_ClipArt_Gallery.2">
                  <p:embed/>
                </p:oleObj>
              </mc:Choice>
              <mc:Fallback>
                <p:oleObj name="Clip" r:id="rId3" imgW="1098550" imgH="196215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371600"/>
                        <a:ext cx="2274888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>
            <a:extLst>
              <a:ext uri="{FF2B5EF4-FFF2-40B4-BE49-F238E27FC236}">
                <a16:creationId xmlns:a16="http://schemas.microsoft.com/office/drawing/2014/main" id="{047C5F1C-0935-08FA-9EA7-EE5828B81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5791200"/>
            <a:ext cx="71120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3139" name="Rectangle 3">
            <a:extLst>
              <a:ext uri="{FF2B5EF4-FFF2-40B4-BE49-F238E27FC236}">
                <a16:creationId xmlns:a16="http://schemas.microsoft.com/office/drawing/2014/main" id="{5C84BAA8-C72A-8927-C0F7-6AF8E9A6D9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altLang="en-US" sz="2000"/>
              <a:t>Randomised controlled trial of exercise for low back pain: clinical outcomes, costs, and preferences</a:t>
            </a:r>
            <a:br>
              <a:rPr lang="en-US" altLang="en-US" sz="2000"/>
            </a:br>
            <a:r>
              <a:rPr lang="en-US" altLang="en-US" sz="1400"/>
              <a:t>JK Moffett ve ark., BMJ 319: 279, 1999</a:t>
            </a:r>
            <a:endParaRPr lang="en-US" altLang="en-US" sz="2000"/>
          </a:p>
        </p:txBody>
      </p:sp>
      <p:sp>
        <p:nvSpPr>
          <p:cNvPr id="603140" name="Rectangle 4">
            <a:extLst>
              <a:ext uri="{FF2B5EF4-FFF2-40B4-BE49-F238E27FC236}">
                <a16:creationId xmlns:a16="http://schemas.microsoft.com/office/drawing/2014/main" id="{A0C7DA12-BC16-97E9-822F-A9A16BC87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1063" y="1295400"/>
            <a:ext cx="7772400" cy="4114800"/>
          </a:xfrm>
        </p:spPr>
        <p:txBody>
          <a:bodyPr/>
          <a:lstStyle/>
          <a:p>
            <a:r>
              <a:rPr lang="en-US" altLang="en-US" sz="1800"/>
              <a:t>Sağlık Servisi 			Tedavi grubu	Kontrol</a:t>
            </a:r>
          </a:p>
          <a:p>
            <a:r>
              <a:rPr lang="en-US" altLang="en-US" sz="1400"/>
              <a:t>Egzersis sınıfındaki sayı		70		  0</a:t>
            </a:r>
          </a:p>
          <a:p>
            <a:r>
              <a:rPr lang="en-US" altLang="en-US" sz="1400"/>
              <a:t>	</a:t>
            </a:r>
            <a:r>
              <a:rPr lang="en-US" altLang="en-US" sz="1400">
                <a:solidFill>
                  <a:srgbClr val="FF3300"/>
                </a:solidFill>
              </a:rPr>
              <a:t>Total cost (25.02 /kişi/program)		   1764	   	     0</a:t>
            </a:r>
          </a:p>
          <a:p>
            <a:r>
              <a:rPr lang="en-US" altLang="en-US" sz="1400"/>
              <a:t>Pratisyen Doktor vizit sayısı 		139		 266</a:t>
            </a:r>
          </a:p>
          <a:p>
            <a:r>
              <a:rPr lang="en-US" altLang="en-US" sz="1400"/>
              <a:t>	</a:t>
            </a:r>
            <a:r>
              <a:rPr lang="en-US" altLang="en-US" sz="1400">
                <a:solidFill>
                  <a:srgbClr val="FF3300"/>
                </a:solidFill>
              </a:rPr>
              <a:t>Total cost (16/vizit)			   2224		   4256</a:t>
            </a:r>
            <a:endParaRPr lang="en-US" altLang="en-US" sz="1400"/>
          </a:p>
          <a:p>
            <a:r>
              <a:rPr lang="en-US" altLang="en-US" sz="1400"/>
              <a:t>Fizyoterapist vizit sayısı			65		146</a:t>
            </a:r>
          </a:p>
          <a:p>
            <a:r>
              <a:rPr lang="en-US" altLang="en-US" sz="1400"/>
              <a:t>	</a:t>
            </a:r>
            <a:r>
              <a:rPr lang="en-US" altLang="en-US" sz="1400">
                <a:solidFill>
                  <a:srgbClr val="FF3300"/>
                </a:solidFill>
              </a:rPr>
              <a:t>Total cost (18/kişi)			   1170		   2628</a:t>
            </a:r>
            <a:endParaRPr lang="en-US" altLang="en-US" sz="1400"/>
          </a:p>
          <a:p>
            <a:r>
              <a:rPr lang="en-US" altLang="en-US" sz="1400"/>
              <a:t>Sınıkçı (chriopractor) vizit sayısı		27		25</a:t>
            </a:r>
          </a:p>
          <a:p>
            <a:r>
              <a:rPr lang="en-US" altLang="en-US" sz="1400"/>
              <a:t>	</a:t>
            </a:r>
            <a:r>
              <a:rPr lang="en-US" altLang="en-US" sz="1400">
                <a:solidFill>
                  <a:srgbClr val="FF3300"/>
                </a:solidFill>
              </a:rPr>
              <a:t>Total cost (20/kişi)			   540		   500</a:t>
            </a:r>
            <a:endParaRPr lang="en-US" altLang="en-US" sz="1400"/>
          </a:p>
          <a:p>
            <a:r>
              <a:rPr lang="en-US" altLang="en-US" sz="1400"/>
              <a:t>Ortopedist vizit sayısı			0		1</a:t>
            </a:r>
          </a:p>
          <a:p>
            <a:r>
              <a:rPr lang="en-US" altLang="en-US" sz="1400"/>
              <a:t>	</a:t>
            </a:r>
            <a:r>
              <a:rPr lang="en-US" altLang="en-US" sz="1400">
                <a:solidFill>
                  <a:srgbClr val="FF3300"/>
                </a:solidFill>
              </a:rPr>
              <a:t>Total cost 174/kişi)			   0		   174</a:t>
            </a:r>
            <a:endParaRPr lang="en-US" altLang="en-US" sz="1400"/>
          </a:p>
          <a:p>
            <a:r>
              <a:rPr lang="en-US" altLang="en-US" sz="1400"/>
              <a:t>MRI çekimi			1		1</a:t>
            </a:r>
          </a:p>
          <a:p>
            <a:r>
              <a:rPr lang="en-US" altLang="en-US" sz="1400"/>
              <a:t>	</a:t>
            </a:r>
            <a:r>
              <a:rPr lang="en-US" altLang="en-US" sz="1400">
                <a:solidFill>
                  <a:srgbClr val="FF3300"/>
                </a:solidFill>
              </a:rPr>
              <a:t>Total cost (300/çekim)		   300		   300</a:t>
            </a:r>
            <a:endParaRPr lang="en-US" altLang="en-US" sz="1400"/>
          </a:p>
          <a:p>
            <a:r>
              <a:rPr lang="en-US" altLang="en-US" sz="1400"/>
              <a:t>Röntgen				4		3</a:t>
            </a:r>
          </a:p>
          <a:p>
            <a:r>
              <a:rPr lang="en-US" altLang="en-US" sz="1400"/>
              <a:t>	</a:t>
            </a:r>
            <a:r>
              <a:rPr lang="en-US" altLang="en-US" sz="1400">
                <a:solidFill>
                  <a:srgbClr val="FF3300"/>
                </a:solidFill>
              </a:rPr>
              <a:t>Total cost (20/çekim)		   80		   60</a:t>
            </a:r>
            <a:endParaRPr lang="en-US" altLang="en-US" sz="1400"/>
          </a:p>
          <a:p>
            <a:r>
              <a:rPr lang="en-US" altLang="en-US" sz="1400"/>
              <a:t>Hastanede yatılan gün			0		2</a:t>
            </a:r>
          </a:p>
          <a:p>
            <a:r>
              <a:rPr lang="en-US" altLang="en-US" sz="1400"/>
              <a:t>	</a:t>
            </a:r>
            <a:r>
              <a:rPr lang="en-US" altLang="en-US" sz="1400">
                <a:solidFill>
                  <a:srgbClr val="FF3300"/>
                </a:solidFill>
              </a:rPr>
              <a:t>Total cost (150/gün)		   0		   300</a:t>
            </a:r>
          </a:p>
          <a:p>
            <a:r>
              <a:rPr lang="en-US" altLang="en-US" sz="2000">
                <a:solidFill>
                  <a:srgbClr val="FF3300"/>
                </a:solidFill>
              </a:rPr>
              <a:t>TOTAL SAĞLIK SER. COST	6078		8218    (12 AYLIK)</a:t>
            </a:r>
          </a:p>
          <a:p>
            <a:r>
              <a:rPr lang="en-US" altLang="en-US" sz="2000">
                <a:solidFill>
                  <a:srgbClr val="FF3300"/>
                </a:solidFill>
              </a:rPr>
              <a:t>ORTALAMA/HASTA		86,83		111.05</a:t>
            </a:r>
            <a:r>
              <a:rPr lang="en-US" altLang="en-US" sz="1400">
                <a:solidFill>
                  <a:srgbClr val="FF3300"/>
                </a:solidFill>
              </a:rPr>
              <a:t>	</a:t>
            </a:r>
            <a:endParaRPr lang="en-US" altLang="en-US"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Text Box 2">
            <a:extLst>
              <a:ext uri="{FF2B5EF4-FFF2-40B4-BE49-F238E27FC236}">
                <a16:creationId xmlns:a16="http://schemas.microsoft.com/office/drawing/2014/main" id="{8AF3E1E8-F0D5-62C7-1DA1-A7155C1E3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0938" y="1225550"/>
            <a:ext cx="2684462" cy="679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AU" altLang="en-US" sz="1800">
                <a:solidFill>
                  <a:schemeClr val="tx1"/>
                </a:solidFill>
                <a:effectLst/>
              </a:rPr>
              <a:t>Baskı gruplarının beklenti</a:t>
            </a:r>
          </a:p>
          <a:p>
            <a:pPr algn="ctr"/>
            <a:r>
              <a:rPr lang="en-AU" altLang="en-US" sz="1800">
                <a:solidFill>
                  <a:schemeClr val="tx1"/>
                </a:solidFill>
                <a:effectLst/>
              </a:rPr>
              <a:t>ve gereksinimleri</a:t>
            </a:r>
          </a:p>
        </p:txBody>
      </p:sp>
      <p:sp>
        <p:nvSpPr>
          <p:cNvPr id="623619" name="Text Box 3">
            <a:extLst>
              <a:ext uri="{FF2B5EF4-FFF2-40B4-BE49-F238E27FC236}">
                <a16:creationId xmlns:a16="http://schemas.microsoft.com/office/drawing/2014/main" id="{8556F5D9-D98B-0DF0-CF55-73F445BD7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2225"/>
            <a:ext cx="1447800" cy="4667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AU" altLang="en-US">
                <a:solidFill>
                  <a:schemeClr val="tx1"/>
                </a:solidFill>
                <a:effectLst/>
              </a:rPr>
              <a:t>Araştırma</a:t>
            </a:r>
          </a:p>
        </p:txBody>
      </p:sp>
      <p:sp>
        <p:nvSpPr>
          <p:cNvPr id="623620" name="Text Box 4">
            <a:extLst>
              <a:ext uri="{FF2B5EF4-FFF2-40B4-BE49-F238E27FC236}">
                <a16:creationId xmlns:a16="http://schemas.microsoft.com/office/drawing/2014/main" id="{FA26FFF0-47E8-2303-E204-68DD917E7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3738" y="1292225"/>
            <a:ext cx="1922462" cy="4667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AU" altLang="en-US">
                <a:solidFill>
                  <a:schemeClr val="tx1"/>
                </a:solidFill>
                <a:effectLst/>
              </a:rPr>
              <a:t>İlaç Firmaları</a:t>
            </a:r>
          </a:p>
        </p:txBody>
      </p:sp>
      <p:sp>
        <p:nvSpPr>
          <p:cNvPr id="623621" name="Text Box 5">
            <a:extLst>
              <a:ext uri="{FF2B5EF4-FFF2-40B4-BE49-F238E27FC236}">
                <a16:creationId xmlns:a16="http://schemas.microsoft.com/office/drawing/2014/main" id="{EC8433A9-3E9A-D99C-D3CE-F55F06624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38600"/>
            <a:ext cx="2819400" cy="8318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AU" altLang="en-US">
                <a:solidFill>
                  <a:schemeClr val="tx1"/>
                </a:solidFill>
                <a:effectLst/>
              </a:rPr>
              <a:t>Sağlık otoritelerinin</a:t>
            </a:r>
          </a:p>
          <a:p>
            <a:r>
              <a:rPr lang="en-AU" altLang="en-US">
                <a:solidFill>
                  <a:schemeClr val="tx1"/>
                </a:solidFill>
                <a:effectLst/>
              </a:rPr>
              <a:t>kontrol ve kaideleri</a:t>
            </a:r>
          </a:p>
        </p:txBody>
      </p:sp>
      <p:sp>
        <p:nvSpPr>
          <p:cNvPr id="623622" name="Text Box 6">
            <a:extLst>
              <a:ext uri="{FF2B5EF4-FFF2-40B4-BE49-F238E27FC236}">
                <a16:creationId xmlns:a16="http://schemas.microsoft.com/office/drawing/2014/main" id="{2BE1490B-033D-A2E8-C056-5E0590E97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400" y="3452813"/>
            <a:ext cx="1198563" cy="3460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AU" altLang="en-US" sz="1600" b="1">
                <a:solidFill>
                  <a:schemeClr val="tx1"/>
                </a:solidFill>
                <a:effectLst/>
              </a:rPr>
              <a:t>Konsültanlar</a:t>
            </a:r>
          </a:p>
        </p:txBody>
      </p:sp>
      <p:sp>
        <p:nvSpPr>
          <p:cNvPr id="623623" name="Text Box 7">
            <a:extLst>
              <a:ext uri="{FF2B5EF4-FFF2-40B4-BE49-F238E27FC236}">
                <a16:creationId xmlns:a16="http://schemas.microsoft.com/office/drawing/2014/main" id="{60BF26CF-80B8-6B56-0CB7-74C822EFD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267200"/>
            <a:ext cx="2286000" cy="12001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AU" altLang="en-US" sz="1800" b="1">
                <a:solidFill>
                  <a:schemeClr val="tx1"/>
                </a:solidFill>
                <a:effectLst/>
              </a:rPr>
              <a:t>Doktorların </a:t>
            </a:r>
          </a:p>
          <a:p>
            <a:pPr algn="ctr"/>
            <a:r>
              <a:rPr lang="en-AU" altLang="en-US" sz="1800" b="1">
                <a:solidFill>
                  <a:schemeClr val="tx1"/>
                </a:solidFill>
                <a:effectLst/>
              </a:rPr>
              <a:t>Kişilikleri</a:t>
            </a:r>
          </a:p>
          <a:p>
            <a:pPr algn="ctr"/>
            <a:r>
              <a:rPr lang="en-AU" altLang="en-US" sz="1800" b="1">
                <a:solidFill>
                  <a:schemeClr val="tx1"/>
                </a:solidFill>
                <a:effectLst/>
              </a:rPr>
              <a:t>Çalışma koşulları ve</a:t>
            </a:r>
          </a:p>
          <a:p>
            <a:pPr algn="ctr"/>
            <a:r>
              <a:rPr lang="en-AU" altLang="en-US" sz="1800" b="1">
                <a:solidFill>
                  <a:schemeClr val="tx1"/>
                </a:solidFill>
                <a:effectLst/>
              </a:rPr>
              <a:t>Terapötik imkanları</a:t>
            </a:r>
          </a:p>
        </p:txBody>
      </p:sp>
      <p:sp>
        <p:nvSpPr>
          <p:cNvPr id="623624" name="Text Box 8">
            <a:extLst>
              <a:ext uri="{FF2B5EF4-FFF2-40B4-BE49-F238E27FC236}">
                <a16:creationId xmlns:a16="http://schemas.microsoft.com/office/drawing/2014/main" id="{81639805-9985-3E9B-9CD6-AA8BA50E3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888" y="2457450"/>
            <a:ext cx="3236912" cy="5905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AU" altLang="en-US" sz="1600" b="1">
                <a:solidFill>
                  <a:schemeClr val="tx1"/>
                </a:solidFill>
                <a:effectLst/>
              </a:rPr>
              <a:t>Mezuniyet öncesi ve sonrası eğitim</a:t>
            </a:r>
          </a:p>
          <a:p>
            <a:pPr algn="ctr"/>
            <a:r>
              <a:rPr lang="en-AU" altLang="en-US" sz="1600" b="1">
                <a:solidFill>
                  <a:schemeClr val="tx1"/>
                </a:solidFill>
                <a:effectLst/>
              </a:rPr>
              <a:t>bilimsel dergi ve kitaplar</a:t>
            </a:r>
          </a:p>
        </p:txBody>
      </p:sp>
      <p:sp>
        <p:nvSpPr>
          <p:cNvPr id="623625" name="Text Box 9">
            <a:extLst>
              <a:ext uri="{FF2B5EF4-FFF2-40B4-BE49-F238E27FC236}">
                <a16:creationId xmlns:a16="http://schemas.microsoft.com/office/drawing/2014/main" id="{98457B87-F603-474A-49B4-2421CBA82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475" y="3543300"/>
            <a:ext cx="2549525" cy="6508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AU" altLang="en-US" sz="1800" b="1">
                <a:solidFill>
                  <a:schemeClr val="tx1"/>
                </a:solidFill>
                <a:effectLst/>
              </a:rPr>
              <a:t>Hastanın kişiliği</a:t>
            </a:r>
          </a:p>
          <a:p>
            <a:pPr algn="ctr"/>
            <a:r>
              <a:rPr lang="en-AU" altLang="en-US" sz="1800" b="1">
                <a:solidFill>
                  <a:schemeClr val="tx1"/>
                </a:solidFill>
                <a:effectLst/>
              </a:rPr>
              <a:t>İhtiyaç ve beklentileri</a:t>
            </a:r>
          </a:p>
        </p:txBody>
      </p:sp>
      <p:sp>
        <p:nvSpPr>
          <p:cNvPr id="623626" name="Text Box 10">
            <a:extLst>
              <a:ext uri="{FF2B5EF4-FFF2-40B4-BE49-F238E27FC236}">
                <a16:creationId xmlns:a16="http://schemas.microsoft.com/office/drawing/2014/main" id="{98D66240-9CA5-E034-7D4E-253DE72EE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8" y="2209800"/>
            <a:ext cx="849312" cy="3762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800" b="1">
                <a:solidFill>
                  <a:schemeClr val="tx1"/>
                </a:solidFill>
                <a:effectLst/>
              </a:rPr>
              <a:t>Reklam</a:t>
            </a:r>
          </a:p>
        </p:txBody>
      </p:sp>
      <p:sp>
        <p:nvSpPr>
          <p:cNvPr id="623627" name="Text Box 11">
            <a:extLst>
              <a:ext uri="{FF2B5EF4-FFF2-40B4-BE49-F238E27FC236}">
                <a16:creationId xmlns:a16="http://schemas.microsoft.com/office/drawing/2014/main" id="{408764AA-4A7B-F075-D86D-590C4A96D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513" y="5918200"/>
            <a:ext cx="963612" cy="406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2000" b="1">
                <a:solidFill>
                  <a:schemeClr val="tx1"/>
                </a:solidFill>
                <a:effectLst/>
              </a:rPr>
              <a:t>SONUÇ</a:t>
            </a:r>
          </a:p>
        </p:txBody>
      </p:sp>
      <p:sp>
        <p:nvSpPr>
          <p:cNvPr id="623628" name="Text Box 12">
            <a:extLst>
              <a:ext uri="{FF2B5EF4-FFF2-40B4-BE49-F238E27FC236}">
                <a16:creationId xmlns:a16="http://schemas.microsoft.com/office/drawing/2014/main" id="{D15675B6-012D-7C0E-C10B-04E589C3B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638800"/>
            <a:ext cx="1295400" cy="45402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AU" altLang="en-US" sz="2000" b="1">
                <a:solidFill>
                  <a:schemeClr val="tx1"/>
                </a:solidFill>
                <a:effectLst/>
              </a:rPr>
              <a:t>REÇETE</a:t>
            </a:r>
          </a:p>
        </p:txBody>
      </p:sp>
      <p:sp>
        <p:nvSpPr>
          <p:cNvPr id="623629" name="Text Box 13">
            <a:extLst>
              <a:ext uri="{FF2B5EF4-FFF2-40B4-BE49-F238E27FC236}">
                <a16:creationId xmlns:a16="http://schemas.microsoft.com/office/drawing/2014/main" id="{3C936B30-6F1B-7223-978E-B0D88B382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0" y="5753100"/>
            <a:ext cx="2114550" cy="6508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AU" altLang="en-US" sz="1800" b="1">
                <a:solidFill>
                  <a:schemeClr val="tx1"/>
                </a:solidFill>
                <a:effectLst/>
              </a:rPr>
              <a:t>DİĞER TEDAVİ</a:t>
            </a:r>
          </a:p>
          <a:p>
            <a:pPr algn="ctr"/>
            <a:r>
              <a:rPr lang="en-AU" altLang="en-US" sz="1800" b="1">
                <a:solidFill>
                  <a:schemeClr val="tx1"/>
                </a:solidFill>
                <a:effectLst/>
              </a:rPr>
              <a:t>YÖNTEMLERİ</a:t>
            </a:r>
          </a:p>
        </p:txBody>
      </p:sp>
      <p:sp>
        <p:nvSpPr>
          <p:cNvPr id="623630" name="Line 14">
            <a:extLst>
              <a:ext uri="{FF2B5EF4-FFF2-40B4-BE49-F238E27FC236}">
                <a16:creationId xmlns:a16="http://schemas.microsoft.com/office/drawing/2014/main" id="{FC0D748B-F898-AD07-8590-CB52357DAF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538" y="175260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31" name="Line 15">
            <a:extLst>
              <a:ext uri="{FF2B5EF4-FFF2-40B4-BE49-F238E27FC236}">
                <a16:creationId xmlns:a16="http://schemas.microsoft.com/office/drawing/2014/main" id="{7FADA5E2-9469-2B31-B82A-D6ED3A7573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4263" y="1752600"/>
            <a:ext cx="1692275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32" name="Line 16">
            <a:extLst>
              <a:ext uri="{FF2B5EF4-FFF2-40B4-BE49-F238E27FC236}">
                <a16:creationId xmlns:a16="http://schemas.microsoft.com/office/drawing/2014/main" id="{BA3D6A69-A43D-8D9C-721D-B55AFCC695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41600" y="3810000"/>
            <a:ext cx="254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33" name="Line 17">
            <a:extLst>
              <a:ext uri="{FF2B5EF4-FFF2-40B4-BE49-F238E27FC236}">
                <a16:creationId xmlns:a16="http://schemas.microsoft.com/office/drawing/2014/main" id="{F53D3F33-0C26-F708-6F97-C2E54BB57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724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34" name="Line 18">
            <a:extLst>
              <a:ext uri="{FF2B5EF4-FFF2-40B4-BE49-F238E27FC236}">
                <a16:creationId xmlns:a16="http://schemas.microsoft.com/office/drawing/2014/main" id="{F531338F-937A-48BA-A27E-42FDC8E869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9338" y="3962400"/>
            <a:ext cx="474662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35" name="Line 19">
            <a:extLst>
              <a:ext uri="{FF2B5EF4-FFF2-40B4-BE49-F238E27FC236}">
                <a16:creationId xmlns:a16="http://schemas.microsoft.com/office/drawing/2014/main" id="{4C2AB3DD-AEBA-9341-90D4-B21770C40E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86138" y="5562600"/>
            <a:ext cx="500062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36" name="Line 20">
            <a:extLst>
              <a:ext uri="{FF2B5EF4-FFF2-40B4-BE49-F238E27FC236}">
                <a16:creationId xmlns:a16="http://schemas.microsoft.com/office/drawing/2014/main" id="{F44ABA30-69D1-04CE-BF1A-699BC3477D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60800" y="5943600"/>
            <a:ext cx="406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37" name="Line 21">
            <a:extLst>
              <a:ext uri="{FF2B5EF4-FFF2-40B4-BE49-F238E27FC236}">
                <a16:creationId xmlns:a16="http://schemas.microsoft.com/office/drawing/2014/main" id="{12915E13-8107-7976-8929-59E9B3B2D5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29063" y="6248400"/>
            <a:ext cx="2301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38" name="Line 22">
            <a:extLst>
              <a:ext uri="{FF2B5EF4-FFF2-40B4-BE49-F238E27FC236}">
                <a16:creationId xmlns:a16="http://schemas.microsoft.com/office/drawing/2014/main" id="{E323004B-621C-CC17-5167-67D9BD14F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5334000"/>
            <a:ext cx="660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39" name="Line 23">
            <a:extLst>
              <a:ext uri="{FF2B5EF4-FFF2-40B4-BE49-F238E27FC236}">
                <a16:creationId xmlns:a16="http://schemas.microsoft.com/office/drawing/2014/main" id="{4D299971-3581-EBBD-26A0-68A3358D5B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1063" y="4267200"/>
            <a:ext cx="406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40" name="Line 24">
            <a:extLst>
              <a:ext uri="{FF2B5EF4-FFF2-40B4-BE49-F238E27FC236}">
                <a16:creationId xmlns:a16="http://schemas.microsoft.com/office/drawing/2014/main" id="{57C0BD85-8B9C-1B74-44CC-EFBD7E9A8E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9200" y="1752600"/>
            <a:ext cx="81280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41" name="Line 25">
            <a:extLst>
              <a:ext uri="{FF2B5EF4-FFF2-40B4-BE49-F238E27FC236}">
                <a16:creationId xmlns:a16="http://schemas.microsoft.com/office/drawing/2014/main" id="{1A4ED9CA-430F-786B-39A3-F0752A4682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8" y="1828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42" name="Line 26">
            <a:extLst>
              <a:ext uri="{FF2B5EF4-FFF2-40B4-BE49-F238E27FC236}">
                <a16:creationId xmlns:a16="http://schemas.microsoft.com/office/drawing/2014/main" id="{9B4796A7-54CB-3832-26CE-530714CACF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3063" y="2590800"/>
            <a:ext cx="1963737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43" name="Line 27">
            <a:extLst>
              <a:ext uri="{FF2B5EF4-FFF2-40B4-BE49-F238E27FC236}">
                <a16:creationId xmlns:a16="http://schemas.microsoft.com/office/drawing/2014/main" id="{BC83BCD9-CCE8-0C38-2CA1-0344CB83B8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6000" y="914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44" name="Line 28">
            <a:extLst>
              <a:ext uri="{FF2B5EF4-FFF2-40B4-BE49-F238E27FC236}">
                <a16:creationId xmlns:a16="http://schemas.microsoft.com/office/drawing/2014/main" id="{5BA621EF-9447-B217-FAA6-58AF6127AA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000" y="914400"/>
            <a:ext cx="5961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45" name="Line 29">
            <a:extLst>
              <a:ext uri="{FF2B5EF4-FFF2-40B4-BE49-F238E27FC236}">
                <a16:creationId xmlns:a16="http://schemas.microsoft.com/office/drawing/2014/main" id="{248EA4EB-9C5F-2120-7F1D-43F3830B1F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7063" y="914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46" name="Line 30">
            <a:extLst>
              <a:ext uri="{FF2B5EF4-FFF2-40B4-BE49-F238E27FC236}">
                <a16:creationId xmlns:a16="http://schemas.microsoft.com/office/drawing/2014/main" id="{F5F18138-AB20-A237-4DD0-FA21387F5B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8600" y="1524000"/>
            <a:ext cx="2125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47" name="Line 31">
            <a:extLst>
              <a:ext uri="{FF2B5EF4-FFF2-40B4-BE49-F238E27FC236}">
                <a16:creationId xmlns:a16="http://schemas.microsoft.com/office/drawing/2014/main" id="{EBBBEB05-4225-B344-66D4-DCD966067B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1200" y="1905000"/>
            <a:ext cx="1084263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48" name="Line 32">
            <a:extLst>
              <a:ext uri="{FF2B5EF4-FFF2-40B4-BE49-F238E27FC236}">
                <a16:creationId xmlns:a16="http://schemas.microsoft.com/office/drawing/2014/main" id="{9BD265EA-2126-9009-69E9-8812B61C6E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2057400"/>
            <a:ext cx="541338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49" name="Line 33">
            <a:extLst>
              <a:ext uri="{FF2B5EF4-FFF2-40B4-BE49-F238E27FC236}">
                <a16:creationId xmlns:a16="http://schemas.microsoft.com/office/drawing/2014/main" id="{0459ABF0-0F1B-F684-0216-B04C1C4744DE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9863" y="20574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50" name="Line 34">
            <a:extLst>
              <a:ext uri="{FF2B5EF4-FFF2-40B4-BE49-F238E27FC236}">
                <a16:creationId xmlns:a16="http://schemas.microsoft.com/office/drawing/2014/main" id="{941EC138-934C-C9BD-222F-28ADEFC67E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31242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51" name="Text Box 35">
            <a:extLst>
              <a:ext uri="{FF2B5EF4-FFF2-40B4-BE49-F238E27FC236}">
                <a16:creationId xmlns:a16="http://schemas.microsoft.com/office/drawing/2014/main" id="{771684BD-FEF2-6D7F-CC7D-359AD3C97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588" y="168275"/>
            <a:ext cx="67246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AU" altLang="en-US" b="1">
                <a:solidFill>
                  <a:srgbClr val="FF3300"/>
                </a:solidFill>
                <a:effectLst/>
                <a:latin typeface="Tahoma" panose="020B0604030504040204" pitchFamily="34" charset="0"/>
              </a:rPr>
              <a:t>REÇETE YAZIMINI ETKİLEYEN FAKTÖRLER</a:t>
            </a:r>
          </a:p>
          <a:p>
            <a:pPr algn="ctr"/>
            <a:r>
              <a:rPr lang="en-AU" altLang="en-US" sz="1400" b="1">
                <a:solidFill>
                  <a:srgbClr val="FF3300"/>
                </a:solidFill>
                <a:effectLst/>
                <a:latin typeface="Tahoma" panose="020B0604030504040204" pitchFamily="34" charset="0"/>
              </a:rPr>
              <a:t>C. Hemminki, Medical Care, 13:151,1975</a:t>
            </a:r>
            <a:endParaRPr lang="en-AU" altLang="en-US" b="1">
              <a:solidFill>
                <a:srgbClr val="FF3300"/>
              </a:solidFill>
              <a:effectLst/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>
            <a:extLst>
              <a:ext uri="{FF2B5EF4-FFF2-40B4-BE49-F238E27FC236}">
                <a16:creationId xmlns:a16="http://schemas.microsoft.com/office/drawing/2014/main" id="{33B4A281-7B8C-F314-BECD-79FBB6E679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6705600" cy="1143000"/>
          </a:xfrm>
        </p:spPr>
        <p:txBody>
          <a:bodyPr/>
          <a:lstStyle/>
          <a:p>
            <a:r>
              <a:rPr lang="tr-TR" altLang="en-US" sz="2800" b="1">
                <a:solidFill>
                  <a:srgbClr val="FF0000"/>
                </a:solidFill>
                <a:latin typeface="Tahoma" panose="020B0604030504040204" pitchFamily="34" charset="0"/>
              </a:rPr>
              <a:t>Standart Tedavide Anahtar Özellikler</a:t>
            </a:r>
            <a:endParaRPr lang="en-US" altLang="en-US" sz="2800" b="1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353283" name="Rectangle 3">
            <a:extLst>
              <a:ext uri="{FF2B5EF4-FFF2-40B4-BE49-F238E27FC236}">
                <a16:creationId xmlns:a16="http://schemas.microsoft.com/office/drawing/2014/main" id="{505E394D-72FA-25D6-AEB7-CD1B71BB71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1752600"/>
            <a:ext cx="6400800" cy="4495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/>
              <a:t>1.  </a:t>
            </a:r>
            <a:r>
              <a:rPr lang="tr-TR" altLang="en-US" sz="2800" b="1"/>
              <a:t>Basitlik</a:t>
            </a:r>
            <a:endParaRPr lang="en-US" altLang="en-US" sz="28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/>
              <a:t>2.  </a:t>
            </a:r>
            <a:r>
              <a:rPr lang="tr-TR" altLang="en-US" sz="2800" b="1"/>
              <a:t>Güvenirlirlik</a:t>
            </a:r>
            <a:endParaRPr lang="en-US" altLang="en-US" sz="28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/>
              <a:t>3.  </a:t>
            </a:r>
            <a:r>
              <a:rPr lang="tr-TR" altLang="en-US" sz="2800" b="1"/>
              <a:t>Her kademe için ayni standart</a:t>
            </a:r>
            <a:endParaRPr lang="en-US" altLang="en-US" sz="28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/>
              <a:t>4.  </a:t>
            </a:r>
            <a:r>
              <a:rPr lang="tr-TR" altLang="en-US" sz="2800" b="1"/>
              <a:t>Standartlara göre ilaç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altLang="en-US" sz="2800" b="1"/>
              <a:t>     bulunundurma</a:t>
            </a:r>
            <a:endParaRPr lang="en-US" altLang="en-US" sz="28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/>
              <a:t>5.  </a:t>
            </a:r>
            <a:r>
              <a:rPr lang="tr-TR" altLang="en-US" sz="2800" b="1"/>
              <a:t>Önceden eğitim imkanı</a:t>
            </a:r>
            <a:endParaRPr lang="en-US" altLang="en-US" sz="28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/>
              <a:t>6.  D</a:t>
            </a:r>
            <a:r>
              <a:rPr lang="tr-TR" altLang="en-US" sz="2800" b="1"/>
              <a:t>inamik-devamlı yenilenme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altLang="en-US" sz="2800" b="1"/>
              <a:t>     imkanı</a:t>
            </a:r>
            <a:endParaRPr lang="en-US" altLang="en-US" sz="28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/>
              <a:t>7.  </a:t>
            </a:r>
            <a:r>
              <a:rPr lang="tr-TR" altLang="en-US" sz="2800" b="1"/>
              <a:t>Sağlam ve devamlı cep manueli</a:t>
            </a:r>
            <a:endParaRPr lang="en-US" altLang="en-US" sz="2800" b="1"/>
          </a:p>
        </p:txBody>
      </p:sp>
    </p:spTree>
  </p:cSld>
  <p:clrMapOvr>
    <a:masterClrMapping/>
  </p:clrMapOvr>
  <p:transition spd="slow">
    <p:cover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>
            <a:extLst>
              <a:ext uri="{FF2B5EF4-FFF2-40B4-BE49-F238E27FC236}">
                <a16:creationId xmlns:a16="http://schemas.microsoft.com/office/drawing/2014/main" id="{33218C33-C7D8-5903-51BD-9D2CC5CB11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b="1">
                <a:solidFill>
                  <a:srgbClr val="CCECFF"/>
                </a:solidFill>
              </a:rPr>
              <a:t>Standart tedavinin avantajları</a:t>
            </a:r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351235" name="Rectangle 3">
            <a:extLst>
              <a:ext uri="{FF2B5EF4-FFF2-40B4-BE49-F238E27FC236}">
                <a16:creationId xmlns:a16="http://schemas.microsoft.com/office/drawing/2014/main" id="{220FF37B-680B-00B6-5AB5-FF139DDE0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7772400" cy="4114800"/>
          </a:xfrm>
        </p:spPr>
        <p:txBody>
          <a:bodyPr/>
          <a:lstStyle/>
          <a:p>
            <a:r>
              <a:rPr lang="tr-TR" altLang="en-US" b="1">
                <a:solidFill>
                  <a:srgbClr val="FFCC66"/>
                </a:solidFill>
              </a:rPr>
              <a:t>Hastalar için</a:t>
            </a:r>
          </a:p>
          <a:p>
            <a:pPr lvl="1"/>
            <a:r>
              <a:rPr lang="tr-TR" altLang="en-US" b="1">
                <a:solidFill>
                  <a:srgbClr val="FFCC66"/>
                </a:solidFill>
              </a:rPr>
              <a:t>Reçete yazanlar arasında tutarlılık</a:t>
            </a:r>
          </a:p>
          <a:p>
            <a:pPr lvl="1"/>
            <a:r>
              <a:rPr lang="tr-TR" altLang="en-US" b="1">
                <a:solidFill>
                  <a:srgbClr val="FFCC66"/>
                </a:solidFill>
              </a:rPr>
              <a:t>En etkili tedavilerin yazılması</a:t>
            </a:r>
          </a:p>
          <a:p>
            <a:pPr lvl="1"/>
            <a:r>
              <a:rPr lang="tr-TR" altLang="en-US" b="1">
                <a:solidFill>
                  <a:srgbClr val="FFCC66"/>
                </a:solidFill>
              </a:rPr>
              <a:t>Daha iyi ilaç bulunulurluğu</a:t>
            </a:r>
          </a:p>
          <a:p>
            <a:r>
              <a:rPr lang="tr-TR" altLang="en-US" b="1">
                <a:solidFill>
                  <a:srgbClr val="FFCC66"/>
                </a:solidFill>
              </a:rPr>
              <a:t>Sağlık kurumu için</a:t>
            </a:r>
          </a:p>
          <a:p>
            <a:pPr lvl="1"/>
            <a:r>
              <a:rPr lang="tr-TR" altLang="en-US" b="1">
                <a:solidFill>
                  <a:srgbClr val="FFCC66"/>
                </a:solidFill>
              </a:rPr>
              <a:t>Uzman </a:t>
            </a:r>
            <a:r>
              <a:rPr lang="en-US" altLang="en-US" b="1">
                <a:solidFill>
                  <a:srgbClr val="FFCC66"/>
                </a:solidFill>
              </a:rPr>
              <a:t>uzla</a:t>
            </a:r>
            <a:r>
              <a:rPr lang="tr-TR" altLang="en-US" b="1">
                <a:solidFill>
                  <a:srgbClr val="FFCC66"/>
                </a:solidFill>
              </a:rPr>
              <a:t>şması sağlaması</a:t>
            </a:r>
          </a:p>
          <a:p>
            <a:pPr lvl="1"/>
            <a:r>
              <a:rPr lang="tr-TR" altLang="en-US" b="1">
                <a:solidFill>
                  <a:srgbClr val="FFCC66"/>
                </a:solidFill>
              </a:rPr>
              <a:t>Bakım standardının kalitesi</a:t>
            </a:r>
          </a:p>
          <a:p>
            <a:pPr lvl="1"/>
            <a:r>
              <a:rPr lang="tr-TR" altLang="en-US" b="1">
                <a:solidFill>
                  <a:srgbClr val="FFCC66"/>
                </a:solidFill>
              </a:rPr>
              <a:t>Maliyetlerin azalması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>
            <a:extLst>
              <a:ext uri="{FF2B5EF4-FFF2-40B4-BE49-F238E27FC236}">
                <a16:creationId xmlns:a16="http://schemas.microsoft.com/office/drawing/2014/main" id="{183BDAC2-902E-7CD8-C9DC-5584E6CD9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5638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en-US" sz="2800" b="1">
                <a:solidFill>
                  <a:schemeClr val="bg1"/>
                </a:solidFill>
              </a:rPr>
              <a:t>İdare Personeli</a:t>
            </a:r>
          </a:p>
          <a:p>
            <a:pPr lvl="1">
              <a:lnSpc>
                <a:spcPct val="90000"/>
              </a:lnSpc>
            </a:pPr>
            <a:r>
              <a:rPr lang="tr-TR" altLang="en-US" sz="2400" b="1">
                <a:solidFill>
                  <a:schemeClr val="bg1"/>
                </a:solidFill>
              </a:rPr>
              <a:t>İlaç bulunurluluğunda standart</a:t>
            </a:r>
          </a:p>
          <a:p>
            <a:pPr lvl="1">
              <a:lnSpc>
                <a:spcPct val="90000"/>
              </a:lnSpc>
            </a:pPr>
            <a:r>
              <a:rPr lang="tr-TR" altLang="en-US" sz="2400" b="1">
                <a:solidFill>
                  <a:schemeClr val="bg1"/>
                </a:solidFill>
              </a:rPr>
              <a:t>Sık kullanılan ilaçların önceden hazırlanabilmesi</a:t>
            </a:r>
          </a:p>
          <a:p>
            <a:pPr lvl="1">
              <a:lnSpc>
                <a:spcPct val="90000"/>
              </a:lnSpc>
            </a:pPr>
            <a:r>
              <a:rPr lang="tr-TR" altLang="en-US" sz="2400" b="1">
                <a:solidFill>
                  <a:schemeClr val="bg1"/>
                </a:solidFill>
              </a:rPr>
              <a:t>İlaç gereksiniminin daha iyi tahmin edilebilirliği</a:t>
            </a:r>
          </a:p>
          <a:p>
            <a:pPr>
              <a:lnSpc>
                <a:spcPct val="90000"/>
              </a:lnSpc>
            </a:pPr>
            <a:r>
              <a:rPr lang="tr-TR" altLang="en-US" sz="2800" b="1">
                <a:solidFill>
                  <a:schemeClr val="bg1"/>
                </a:solidFill>
              </a:rPr>
              <a:t>Sağlık Politikası yapanlar için</a:t>
            </a:r>
          </a:p>
          <a:p>
            <a:pPr lvl="1">
              <a:lnSpc>
                <a:spcPct val="90000"/>
              </a:lnSpc>
            </a:pPr>
            <a:r>
              <a:rPr lang="tr-TR" altLang="en-US" sz="2400" b="1">
                <a:solidFill>
                  <a:schemeClr val="bg1"/>
                </a:solidFill>
              </a:rPr>
              <a:t>Fonların daha randımanlı kullanımı</a:t>
            </a:r>
          </a:p>
          <a:p>
            <a:pPr lvl="1">
              <a:lnSpc>
                <a:spcPct val="90000"/>
              </a:lnSpc>
            </a:pPr>
            <a:r>
              <a:rPr lang="tr-TR" altLang="en-US" sz="2400" b="1">
                <a:solidFill>
                  <a:schemeClr val="bg1"/>
                </a:solidFill>
              </a:rPr>
              <a:t>Bakım kalitesine değer biçip karşılaştırabilmek</a:t>
            </a:r>
          </a:p>
          <a:p>
            <a:pPr lvl="1">
              <a:lnSpc>
                <a:spcPct val="90000"/>
              </a:lnSpc>
            </a:pPr>
            <a:r>
              <a:rPr lang="tr-TR" altLang="en-US" sz="2400" b="1">
                <a:solidFill>
                  <a:schemeClr val="bg1"/>
                </a:solidFill>
              </a:rPr>
              <a:t>Terapötik integrasyon</a:t>
            </a:r>
          </a:p>
          <a:p>
            <a:pPr lvl="1">
              <a:lnSpc>
                <a:spcPct val="90000"/>
              </a:lnSpc>
            </a:pPr>
            <a:endParaRPr lang="tr-TR" altLang="en-US" sz="2400" b="1">
              <a:solidFill>
                <a:schemeClr val="bg1"/>
              </a:solidFill>
            </a:endParaRPr>
          </a:p>
        </p:txBody>
      </p:sp>
      <p:sp>
        <p:nvSpPr>
          <p:cNvPr id="352259" name="Rectangle 3">
            <a:extLst>
              <a:ext uri="{FF2B5EF4-FFF2-40B4-BE49-F238E27FC236}">
                <a16:creationId xmlns:a16="http://schemas.microsoft.com/office/drawing/2014/main" id="{D23FC68E-B9C2-8F1C-27CE-1E7391EF3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tr-TR" altLang="en-US" b="1">
                <a:solidFill>
                  <a:schemeClr val="bg1"/>
                </a:solidFill>
              </a:rPr>
              <a:t>Standart tedavinin avantajları</a:t>
            </a:r>
            <a:endParaRPr lang="en-US" altLang="en-US" b="1">
              <a:solidFill>
                <a:schemeClr val="bg1"/>
              </a:solidFill>
            </a:endParaRPr>
          </a:p>
        </p:txBody>
      </p:sp>
      <p:pic>
        <p:nvPicPr>
          <p:cNvPr id="352260" name="Picture 4">
            <a:extLst>
              <a:ext uri="{FF2B5EF4-FFF2-40B4-BE49-F238E27FC236}">
                <a16:creationId xmlns:a16="http://schemas.microsoft.com/office/drawing/2014/main" id="{7B53E5A3-BEE7-AC10-2530-8524707D2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20"/>
          <a:stretch>
            <a:fillRect/>
          </a:stretch>
        </p:blipFill>
        <p:spPr bwMode="auto">
          <a:xfrm>
            <a:off x="6096000" y="2895600"/>
            <a:ext cx="2438400" cy="21066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>
            <a:extLst>
              <a:ext uri="{FF2B5EF4-FFF2-40B4-BE49-F238E27FC236}">
                <a16:creationId xmlns:a16="http://schemas.microsoft.com/office/drawing/2014/main" id="{A5549AC3-65AC-1B55-659A-06973FF16E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tr-TR" altLang="en-US" sz="3600" b="1">
                <a:solidFill>
                  <a:srgbClr val="FFCC00"/>
                </a:solidFill>
                <a:latin typeface="Tahoma" panose="020B0604030504040204" pitchFamily="34" charset="0"/>
              </a:rPr>
              <a:t>Standart Tedavi Rehberi Hazırlama</a:t>
            </a:r>
            <a:endParaRPr lang="en-US" altLang="en-US" sz="3600" b="1">
              <a:solidFill>
                <a:srgbClr val="FFCC00"/>
              </a:solidFill>
              <a:latin typeface="Tahoma" panose="020B0604030504040204" pitchFamily="34" charset="0"/>
            </a:endParaRPr>
          </a:p>
        </p:txBody>
      </p:sp>
      <p:sp>
        <p:nvSpPr>
          <p:cNvPr id="354307" name="Rectangle 3">
            <a:extLst>
              <a:ext uri="{FF2B5EF4-FFF2-40B4-BE49-F238E27FC236}">
                <a16:creationId xmlns:a16="http://schemas.microsoft.com/office/drawing/2014/main" id="{55952735-6069-59BA-6DAC-698D0311D3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1. </a:t>
            </a:r>
            <a:r>
              <a:rPr lang="tr-TR" altLang="en-US" sz="2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Öncelikli hedeflerin seçimi</a:t>
            </a:r>
            <a:endParaRPr lang="en-US" altLang="en-US" sz="26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2. </a:t>
            </a:r>
            <a:r>
              <a:rPr lang="tr-TR" altLang="en-US" sz="2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Lokal hastalık faktörlerini göz önüne alma</a:t>
            </a:r>
            <a:endParaRPr lang="en-US" altLang="en-US" sz="26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3. </a:t>
            </a:r>
            <a:r>
              <a:rPr lang="tr-TR" altLang="en-US" sz="2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Özel programların koordinasyonu</a:t>
            </a:r>
            <a:endParaRPr lang="en-US" altLang="en-US" sz="26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4. </a:t>
            </a:r>
            <a:r>
              <a:rPr lang="tr-TR" altLang="en-US" sz="2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Gerekli en az ilaç kullanımı</a:t>
            </a:r>
            <a:r>
              <a:rPr lang="en-US" altLang="en-US" sz="2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5. </a:t>
            </a:r>
            <a:r>
              <a:rPr lang="tr-TR" altLang="en-US" sz="2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</a:t>
            </a:r>
            <a:r>
              <a:rPr lang="en-US" altLang="en-US" sz="2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ost-effective t</a:t>
            </a:r>
            <a:r>
              <a:rPr lang="tr-TR" altLang="en-US" sz="2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edavi seçimi</a:t>
            </a:r>
            <a:r>
              <a:rPr lang="en-US" altLang="en-US" sz="2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6. </a:t>
            </a:r>
            <a:r>
              <a:rPr lang="tr-TR" altLang="en-US" sz="2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Temel ilaçların kullanımı</a:t>
            </a:r>
            <a:endParaRPr lang="en-US" altLang="en-US" sz="26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7. </a:t>
            </a:r>
            <a:r>
              <a:rPr lang="tr-TR" altLang="en-US" sz="2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Saygı duyulan, güvenilir klinisyenlerin katılımı</a:t>
            </a:r>
            <a:endParaRPr lang="en-US" altLang="en-US" sz="26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8. </a:t>
            </a:r>
            <a:r>
              <a:rPr lang="tr-TR" altLang="en-US" sz="2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Hasta görüşünün göz önüne alınması</a:t>
            </a:r>
            <a:endParaRPr lang="en-US" altLang="en-US" sz="28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>
            <a:extLst>
              <a:ext uri="{FF2B5EF4-FFF2-40B4-BE49-F238E27FC236}">
                <a16:creationId xmlns:a16="http://schemas.microsoft.com/office/drawing/2014/main" id="{7E3143BD-C52D-0433-9481-F6E3FAF0E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197850" cy="1347788"/>
          </a:xfrm>
        </p:spPr>
        <p:txBody>
          <a:bodyPr/>
          <a:lstStyle/>
          <a:p>
            <a:r>
              <a:rPr lang="tr-TR" altLang="en-US" b="1"/>
              <a:t>idari alternatifler</a:t>
            </a:r>
            <a:endParaRPr lang="en-US" altLang="en-US"/>
          </a:p>
        </p:txBody>
      </p:sp>
      <p:sp>
        <p:nvSpPr>
          <p:cNvPr id="720899" name="Rectangle 3">
            <a:extLst>
              <a:ext uri="{FF2B5EF4-FFF2-40B4-BE49-F238E27FC236}">
                <a16:creationId xmlns:a16="http://schemas.microsoft.com/office/drawing/2014/main" id="{69139CA0-148E-FA93-1167-3007292AD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6324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en-US" sz="2400" b="1"/>
              <a:t>Pazar kontrolu</a:t>
            </a:r>
            <a:endParaRPr lang="en-US" altLang="en-US" sz="2400" b="1"/>
          </a:p>
          <a:p>
            <a:pPr>
              <a:lnSpc>
                <a:spcPct val="90000"/>
              </a:lnSpc>
            </a:pPr>
            <a:r>
              <a:rPr lang="tr-TR" altLang="en-US" sz="2400" b="1"/>
              <a:t>Ruhsat sınırlaması</a:t>
            </a:r>
            <a:endParaRPr lang="en-US" altLang="en-US" sz="2400" b="1"/>
          </a:p>
          <a:p>
            <a:pPr>
              <a:lnSpc>
                <a:spcPct val="90000"/>
              </a:lnSpc>
            </a:pPr>
            <a:r>
              <a:rPr lang="tr-TR" altLang="en-US" sz="2400" b="1"/>
              <a:t>Daha önce ruhsat verilmiş, geçerliğini yitirmiş ilaçları yasaklamak</a:t>
            </a:r>
            <a:endParaRPr lang="en-US" altLang="en-US" sz="2400" b="1"/>
          </a:p>
          <a:p>
            <a:pPr>
              <a:lnSpc>
                <a:spcPct val="90000"/>
              </a:lnSpc>
            </a:pPr>
            <a:r>
              <a:rPr lang="en-US" altLang="en-US" sz="2400" b="1"/>
              <a:t>Rx -  OTC</a:t>
            </a:r>
          </a:p>
          <a:p>
            <a:pPr>
              <a:lnSpc>
                <a:spcPct val="90000"/>
              </a:lnSpc>
            </a:pPr>
            <a:r>
              <a:rPr lang="tr-TR" altLang="en-US" sz="2400" b="1"/>
              <a:t>Promosyon ve materyalinin kontrolu</a:t>
            </a:r>
            <a:endParaRPr lang="en-US" altLang="en-US" sz="2400" b="1"/>
          </a:p>
          <a:p>
            <a:pPr>
              <a:lnSpc>
                <a:spcPct val="90000"/>
              </a:lnSpc>
            </a:pPr>
            <a:r>
              <a:rPr lang="tr-TR" altLang="en-US" sz="2400" b="1"/>
              <a:t>Reçete-eczane kontrolu</a:t>
            </a:r>
            <a:endParaRPr lang="en-US" altLang="en-US" sz="2400" b="1"/>
          </a:p>
          <a:p>
            <a:pPr lvl="1">
              <a:lnSpc>
                <a:spcPct val="90000"/>
              </a:lnSpc>
            </a:pPr>
            <a:r>
              <a:rPr lang="tr-TR" altLang="en-US" sz="2000" b="1"/>
              <a:t>Devlet için sınırlama</a:t>
            </a:r>
            <a:endParaRPr lang="en-US" altLang="en-US" sz="2000" b="1"/>
          </a:p>
          <a:p>
            <a:pPr lvl="1">
              <a:lnSpc>
                <a:spcPct val="90000"/>
              </a:lnSpc>
            </a:pPr>
            <a:r>
              <a:rPr lang="tr-TR" altLang="en-US" sz="2000" b="1"/>
              <a:t>Özel ilaçların kullanımına sınırlama</a:t>
            </a:r>
            <a:endParaRPr lang="en-US" altLang="en-US" sz="2000" b="1"/>
          </a:p>
          <a:p>
            <a:pPr lvl="1">
              <a:lnSpc>
                <a:spcPct val="90000"/>
              </a:lnSpc>
            </a:pPr>
            <a:r>
              <a:rPr lang="tr-TR" altLang="en-US" sz="2000" b="1"/>
              <a:t>Jenerik ilaç</a:t>
            </a:r>
            <a:endParaRPr lang="en-US" altLang="en-US" sz="2000" b="1"/>
          </a:p>
        </p:txBody>
      </p:sp>
      <p:pic>
        <p:nvPicPr>
          <p:cNvPr id="720900" name="Picture 4">
            <a:extLst>
              <a:ext uri="{FF2B5EF4-FFF2-40B4-BE49-F238E27FC236}">
                <a16:creationId xmlns:a16="http://schemas.microsoft.com/office/drawing/2014/main" id="{9C98720E-D0B0-10F8-4239-040229024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2514600"/>
            <a:ext cx="2039938" cy="30480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>
            <a:extLst>
              <a:ext uri="{FF2B5EF4-FFF2-40B4-BE49-F238E27FC236}">
                <a16:creationId xmlns:a16="http://schemas.microsoft.com/office/drawing/2014/main" id="{7A7C79B2-359C-B946-B8F5-E83DBE077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8153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tr-TR" altLang="en-US" sz="3200" b="1">
                <a:solidFill>
                  <a:srgbClr val="FFCC00"/>
                </a:solidFill>
                <a:effectLst/>
                <a:latin typeface="Tahoma" panose="020B0604030504040204" pitchFamily="34" charset="0"/>
              </a:rPr>
              <a:t>İdari stratejiler</a:t>
            </a:r>
            <a:r>
              <a:rPr lang="en-US" altLang="en-US" sz="3200" b="1">
                <a:solidFill>
                  <a:srgbClr val="FFCC00"/>
                </a:solidFill>
                <a:effectLst/>
                <a:latin typeface="Tahoma" panose="020B0604030504040204" pitchFamily="34" charset="0"/>
              </a:rPr>
              <a:t>:</a:t>
            </a:r>
            <a:br>
              <a:rPr lang="en-US" altLang="en-US" sz="3200" b="1">
                <a:solidFill>
                  <a:srgbClr val="FFCC00"/>
                </a:solidFill>
                <a:effectLst/>
                <a:latin typeface="Tahoma" panose="020B0604030504040204" pitchFamily="34" charset="0"/>
              </a:rPr>
            </a:br>
            <a:endParaRPr lang="en-US" altLang="en-US" sz="3200" b="1">
              <a:solidFill>
                <a:srgbClr val="FFCC00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722947" name="Rectangle 3">
            <a:extLst>
              <a:ext uri="{FF2B5EF4-FFF2-40B4-BE49-F238E27FC236}">
                <a16:creationId xmlns:a16="http://schemas.microsoft.com/office/drawing/2014/main" id="{7E3FB058-F3E6-029B-0883-F22959CCB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0"/>
            <a:ext cx="8610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tr-TR" altLang="en-US" sz="2800" b="1">
                <a:solidFill>
                  <a:schemeClr val="tx1"/>
                </a:solidFill>
                <a:effectLst/>
              </a:rPr>
              <a:t>Pazar kontrolu</a:t>
            </a:r>
            <a:endParaRPr lang="en-US" altLang="en-US" sz="2800" b="1">
              <a:solidFill>
                <a:schemeClr val="tx1"/>
              </a:solidFill>
              <a:effectLst/>
            </a:endParaRPr>
          </a:p>
          <a:p>
            <a:pPr lvl="1"/>
            <a:r>
              <a:rPr lang="tr-TR" altLang="en-US" sz="2800" b="1">
                <a:solidFill>
                  <a:schemeClr val="tx1"/>
                </a:solidFill>
                <a:effectLst/>
              </a:rPr>
              <a:t>Etkisiz ve emniyetsiz ilaçları yasaklama</a:t>
            </a:r>
            <a:endParaRPr lang="en-US" altLang="en-US" sz="2800" b="1">
              <a:solidFill>
                <a:schemeClr val="tx1"/>
              </a:solidFill>
              <a:effectLst/>
            </a:endParaRPr>
          </a:p>
          <a:p>
            <a:pPr lvl="1"/>
            <a:r>
              <a:rPr lang="tr-TR" altLang="en-US" sz="2800" b="1">
                <a:solidFill>
                  <a:schemeClr val="tx1"/>
                </a:solidFill>
                <a:effectLst/>
              </a:rPr>
              <a:t>Ürün seçimini sınırlama</a:t>
            </a:r>
            <a:endParaRPr lang="en-US" altLang="en-US" sz="2800" b="1">
              <a:solidFill>
                <a:schemeClr val="tx1"/>
              </a:solidFill>
              <a:effectLst/>
            </a:endParaRPr>
          </a:p>
          <a:p>
            <a:pPr lvl="1"/>
            <a:r>
              <a:rPr lang="tr-TR" altLang="en-US" sz="2800" b="1">
                <a:solidFill>
                  <a:schemeClr val="tx1"/>
                </a:solidFill>
                <a:effectLst/>
              </a:rPr>
              <a:t>Ülke ihtiyacına göre ruhsat</a:t>
            </a:r>
            <a:endParaRPr lang="en-US" altLang="en-US" sz="2800" b="1">
              <a:solidFill>
                <a:schemeClr val="tx1"/>
              </a:solidFill>
              <a:effectLst/>
            </a:endParaRPr>
          </a:p>
          <a:p>
            <a:pPr lvl="1"/>
            <a:r>
              <a:rPr lang="en-US" altLang="en-US" sz="2800" b="1">
                <a:solidFill>
                  <a:schemeClr val="tx1"/>
                </a:solidFill>
                <a:effectLst/>
              </a:rPr>
              <a:t>D</a:t>
            </a:r>
            <a:r>
              <a:rPr lang="tr-TR" altLang="en-US" sz="2800" b="1">
                <a:solidFill>
                  <a:schemeClr val="tx1"/>
                </a:solidFill>
                <a:effectLst/>
              </a:rPr>
              <a:t>ağıtım kontrolu</a:t>
            </a:r>
          </a:p>
          <a:p>
            <a:pPr lvl="1"/>
            <a:endParaRPr lang="en-US" altLang="en-US" sz="2800" b="1">
              <a:solidFill>
                <a:schemeClr val="tx1"/>
              </a:solidFill>
              <a:effectLst/>
            </a:endParaRPr>
          </a:p>
          <a:p>
            <a:r>
              <a:rPr lang="tr-TR" altLang="en-US" sz="2800" b="1">
                <a:solidFill>
                  <a:schemeClr val="tx1"/>
                </a:solidFill>
                <a:effectLst/>
              </a:rPr>
              <a:t>Reçete ve eczane kontrolu</a:t>
            </a:r>
            <a:endParaRPr lang="en-US" altLang="en-US" sz="2800" b="1">
              <a:solidFill>
                <a:schemeClr val="tx1"/>
              </a:solidFill>
              <a:effectLst/>
            </a:endParaRPr>
          </a:p>
          <a:p>
            <a:pPr lvl="1"/>
            <a:r>
              <a:rPr lang="tr-TR" altLang="en-US" sz="2800" b="1">
                <a:solidFill>
                  <a:schemeClr val="tx1"/>
                </a:solidFill>
                <a:effectLst/>
              </a:rPr>
              <a:t>Reçete sınırlamalarının seviyesi</a:t>
            </a:r>
          </a:p>
          <a:p>
            <a:pPr lvl="1"/>
            <a:r>
              <a:rPr lang="tr-TR" altLang="en-US" sz="2800" b="1">
                <a:solidFill>
                  <a:schemeClr val="tx1"/>
                </a:solidFill>
                <a:effectLst/>
              </a:rPr>
              <a:t>Reçete yazımının kısıtlanması (uzman reçetesi gibi)</a:t>
            </a:r>
            <a:endParaRPr lang="en-US" altLang="en-US" sz="2800" b="1">
              <a:solidFill>
                <a:schemeClr val="tx1"/>
              </a:solidFill>
              <a:effectLst/>
            </a:endParaRPr>
          </a:p>
          <a:p>
            <a:pPr lvl="1"/>
            <a:r>
              <a:rPr lang="tr-TR" altLang="en-US" sz="2800" b="1">
                <a:solidFill>
                  <a:schemeClr val="tx1"/>
                </a:solidFill>
                <a:effectLst/>
              </a:rPr>
              <a:t>Hasta başına ilaç için sınırlama</a:t>
            </a:r>
          </a:p>
          <a:p>
            <a:pPr lvl="1"/>
            <a:r>
              <a:rPr lang="tr-TR" altLang="en-US" sz="2800" b="1">
                <a:solidFill>
                  <a:schemeClr val="tx1"/>
                </a:solidFill>
                <a:effectLst/>
              </a:rPr>
              <a:t>Her bir ilaç için sınırlama (3 gün, beş gün gibi)</a:t>
            </a:r>
            <a:endParaRPr lang="en-US" altLang="en-US" sz="2800" b="1">
              <a:solidFill>
                <a:schemeClr val="tx1"/>
              </a:solidFill>
              <a:effectLst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>
            <a:extLst>
              <a:ext uri="{FF2B5EF4-FFF2-40B4-BE49-F238E27FC236}">
                <a16:creationId xmlns:a16="http://schemas.microsoft.com/office/drawing/2014/main" id="{C1CB8811-70E5-FE71-91CC-ABB8ACC30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7772400" cy="1143000"/>
          </a:xfrm>
        </p:spPr>
        <p:txBody>
          <a:bodyPr/>
          <a:lstStyle/>
          <a:p>
            <a:r>
              <a:rPr lang="en-AU" altLang="en-US">
                <a:solidFill>
                  <a:srgbClr val="FF0000"/>
                </a:solidFill>
              </a:rPr>
              <a:t>FORMULARY=LİSTE</a:t>
            </a:r>
          </a:p>
        </p:txBody>
      </p:sp>
      <p:sp>
        <p:nvSpPr>
          <p:cNvPr id="625667" name="Rectangle 3">
            <a:extLst>
              <a:ext uri="{FF2B5EF4-FFF2-40B4-BE49-F238E27FC236}">
                <a16:creationId xmlns:a16="http://schemas.microsoft.com/office/drawing/2014/main" id="{23A3E070-488C-8AF0-A171-0897732D4F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r>
              <a:rPr lang="en-AU" altLang="en-US" sz="2800"/>
              <a:t>“Formulary”: en ucuz alternatiflerin sıralandığı bir liste olmamalıdır.</a:t>
            </a:r>
          </a:p>
          <a:p>
            <a:r>
              <a:rPr lang="en-AU" altLang="en-US" sz="2800">
                <a:solidFill>
                  <a:srgbClr val="FF0000"/>
                </a:solidFill>
              </a:rPr>
              <a:t>“Formulary”: terapötik sonuçları (outcomes) optimize eden ve farmasötik ürünlerin fiyatını kontrol eden bir liste olmalıdır.</a:t>
            </a:r>
          </a:p>
          <a:p>
            <a:r>
              <a:rPr lang="en-AU" altLang="en-US" sz="2800"/>
              <a:t>Bu sebeple “formulary” yalnız emniyet, etkenlik veya fiyatı değil sağlık ürünü veya servisinin tüm değerini (value) ölçebilmelidir.</a:t>
            </a:r>
          </a:p>
        </p:txBody>
      </p:sp>
      <p:graphicFrame>
        <p:nvGraphicFramePr>
          <p:cNvPr id="625668" name="Object 4">
            <a:extLst>
              <a:ext uri="{FF2B5EF4-FFF2-40B4-BE49-F238E27FC236}">
                <a16:creationId xmlns:a16="http://schemas.microsoft.com/office/drawing/2014/main" id="{7DFF64A0-BFE4-9099-E901-64D7C1B79F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875" y="0"/>
          <a:ext cx="2293938" cy="250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1640800" imgH="21018500" progId="MS_ClipArt_Gallery.2">
                  <p:embed/>
                </p:oleObj>
              </mc:Choice>
              <mc:Fallback>
                <p:oleObj name="Clip" r:id="rId2" imgW="21640800" imgH="210185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0"/>
                        <a:ext cx="2293938" cy="250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B67CD2-4A1C-7D77-475E-F0F4CBFA6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5017"/>
            <a:ext cx="9144000" cy="702803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100000">
              <a:srgbClr val="FF0000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6690" name="Object 2">
            <a:extLst>
              <a:ext uri="{FF2B5EF4-FFF2-40B4-BE49-F238E27FC236}">
                <a16:creationId xmlns:a16="http://schemas.microsoft.com/office/drawing/2014/main" id="{A0790470-38DB-3F04-0796-2A7B3393E1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228600"/>
          <a:ext cx="79248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0363200" imgH="5041900" progId="MS_ClipArt_Gallery.2">
                  <p:embed/>
                </p:oleObj>
              </mc:Choice>
              <mc:Fallback>
                <p:oleObj name="Clip" r:id="rId2" imgW="10363200" imgH="504190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"/>
                        <a:ext cx="79248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6691" name="Rectangle 3">
            <a:extLst>
              <a:ext uri="{FF2B5EF4-FFF2-40B4-BE49-F238E27FC236}">
                <a16:creationId xmlns:a16="http://schemas.microsoft.com/office/drawing/2014/main" id="{5DC1574F-3D0A-B3A5-A148-1306E1B766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153400" cy="1143000"/>
          </a:xfrm>
        </p:spPr>
        <p:txBody>
          <a:bodyPr/>
          <a:lstStyle/>
          <a:p>
            <a:r>
              <a:rPr lang="en-AU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FORMÜLER HAZIRLANMASI İÇİN GEREKLİ KAYNAKLAR</a:t>
            </a:r>
          </a:p>
        </p:txBody>
      </p:sp>
      <p:sp>
        <p:nvSpPr>
          <p:cNvPr id="626692" name="Rectangle 4">
            <a:extLst>
              <a:ext uri="{FF2B5EF4-FFF2-40B4-BE49-F238E27FC236}">
                <a16:creationId xmlns:a16="http://schemas.microsoft.com/office/drawing/2014/main" id="{5E16778D-DFD4-F570-347A-8517BC1F7B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772400" cy="4114800"/>
          </a:xfrm>
        </p:spPr>
        <p:txBody>
          <a:bodyPr/>
          <a:lstStyle/>
          <a:p>
            <a:r>
              <a:rPr lang="en-AU" altLang="en-US" sz="2800">
                <a:solidFill>
                  <a:srgbClr val="FFFF00"/>
                </a:solidFill>
              </a:rPr>
              <a:t>1. BİRİNCİL KAYNAKLAR</a:t>
            </a:r>
          </a:p>
          <a:p>
            <a:r>
              <a:rPr lang="en-AU" altLang="en-US" sz="2800">
                <a:solidFill>
                  <a:srgbClr val="FFFF00"/>
                </a:solidFill>
              </a:rPr>
              <a:t>	</a:t>
            </a:r>
            <a:r>
              <a:rPr lang="en-AU" altLang="en-US" sz="2800">
                <a:solidFill>
                  <a:srgbClr val="FFFFCC"/>
                </a:solidFill>
              </a:rPr>
              <a:t>*Randomize kontrollu çalışmalar</a:t>
            </a:r>
          </a:p>
          <a:p>
            <a:r>
              <a:rPr lang="en-AU" altLang="en-US" sz="2800">
                <a:solidFill>
                  <a:srgbClr val="FFFFCC"/>
                </a:solidFill>
              </a:rPr>
              <a:t>	*Gözlemsel (Observational) çalışmalar</a:t>
            </a:r>
          </a:p>
          <a:p>
            <a:r>
              <a:rPr lang="en-AU" altLang="en-US" sz="2800">
                <a:solidFill>
                  <a:srgbClr val="FFFFCC"/>
                </a:solidFill>
              </a:rPr>
              <a:t>	*Ekonomik modeler</a:t>
            </a:r>
          </a:p>
          <a:p>
            <a:r>
              <a:rPr lang="en-AU" altLang="en-US" sz="2800">
                <a:solidFill>
                  <a:srgbClr val="FFFF00"/>
                </a:solidFill>
              </a:rPr>
              <a:t>2. İKİNCİL KAYNAKLAR</a:t>
            </a:r>
          </a:p>
          <a:p>
            <a:r>
              <a:rPr lang="en-AU" altLang="en-US" sz="2800">
                <a:solidFill>
                  <a:srgbClr val="FFFF00"/>
                </a:solidFill>
              </a:rPr>
              <a:t>	*</a:t>
            </a:r>
            <a:r>
              <a:rPr lang="en-AU" altLang="en-US" sz="2800">
                <a:solidFill>
                  <a:srgbClr val="FFFFCC"/>
                </a:solidFill>
              </a:rPr>
              <a:t>Geriye dönük (retrospektif) bilgi deposu</a:t>
            </a:r>
          </a:p>
          <a:p>
            <a:r>
              <a:rPr lang="en-AU" altLang="en-US" sz="2800">
                <a:solidFill>
                  <a:srgbClr val="FFFFCC"/>
                </a:solidFill>
              </a:rPr>
              <a:t>	*Uzman klinikçi görüşü</a:t>
            </a:r>
          </a:p>
          <a:p>
            <a:r>
              <a:rPr lang="en-AU" altLang="en-US" sz="2800">
                <a:solidFill>
                  <a:srgbClr val="FFFFCC"/>
                </a:solidFill>
              </a:rPr>
              <a:t>	*İlaç kullanımı değerlendirilmesi</a:t>
            </a:r>
          </a:p>
          <a:p>
            <a:r>
              <a:rPr lang="en-AU" altLang="en-US" sz="2800">
                <a:solidFill>
                  <a:srgbClr val="FFFFCC"/>
                </a:solidFill>
              </a:rPr>
              <a:t>	*Literatür kaynakları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100000">
              <a:srgbClr val="FF0000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>
            <a:extLst>
              <a:ext uri="{FF2B5EF4-FFF2-40B4-BE49-F238E27FC236}">
                <a16:creationId xmlns:a16="http://schemas.microsoft.com/office/drawing/2014/main" id="{E9CEFDAF-F8B7-095F-2F11-2734ECDACD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28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FORMÜLER HAZIRLANMASI İÇİN GEREKLİ KAYNAKLAR</a:t>
            </a:r>
          </a:p>
        </p:txBody>
      </p:sp>
      <p:sp>
        <p:nvSpPr>
          <p:cNvPr id="628739" name="Rectangle 3">
            <a:extLst>
              <a:ext uri="{FF2B5EF4-FFF2-40B4-BE49-F238E27FC236}">
                <a16:creationId xmlns:a16="http://schemas.microsoft.com/office/drawing/2014/main" id="{25E63978-830F-A236-A6FB-908A0CC7299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572000" cy="4114800"/>
          </a:xfrm>
        </p:spPr>
        <p:txBody>
          <a:bodyPr/>
          <a:lstStyle/>
          <a:p>
            <a:pPr marL="0" indent="0"/>
            <a:r>
              <a:rPr lang="en-AU" altLang="en-US" sz="2000">
                <a:solidFill>
                  <a:srgbClr val="FFFF00"/>
                </a:solidFill>
              </a:rPr>
              <a:t>1. BİRİNCİL KAYNAKLAR</a:t>
            </a:r>
          </a:p>
          <a:p>
            <a:pPr marL="0" indent="0"/>
            <a:r>
              <a:rPr lang="en-AU" altLang="en-US" sz="2000">
                <a:solidFill>
                  <a:srgbClr val="FFFFCC"/>
                </a:solidFill>
              </a:rPr>
              <a:t>*Randomize kontrollu çalışmalar……...</a:t>
            </a:r>
          </a:p>
          <a:p>
            <a:pPr marL="0" indent="0"/>
            <a:r>
              <a:rPr lang="en-AU" altLang="en-US" sz="2000">
                <a:solidFill>
                  <a:srgbClr val="FFFFCC"/>
                </a:solidFill>
              </a:rPr>
              <a:t>*Gözlemsel (Observational) çalışmalar..</a:t>
            </a:r>
          </a:p>
          <a:p>
            <a:pPr marL="0" indent="0"/>
            <a:r>
              <a:rPr lang="en-AU" altLang="en-US" sz="2000">
                <a:solidFill>
                  <a:srgbClr val="FFFFCC"/>
                </a:solidFill>
              </a:rPr>
              <a:t>*Ekonomik modeler…………………….</a:t>
            </a:r>
          </a:p>
          <a:p>
            <a:pPr marL="0" indent="0"/>
            <a:r>
              <a:rPr lang="en-AU" altLang="en-US" sz="2000">
                <a:solidFill>
                  <a:srgbClr val="FFFF00"/>
                </a:solidFill>
              </a:rPr>
              <a:t>2. İKİNCİL KAYNAKLAR</a:t>
            </a:r>
          </a:p>
          <a:p>
            <a:pPr marL="0" indent="0"/>
            <a:r>
              <a:rPr lang="en-AU" altLang="en-US" sz="2000">
                <a:solidFill>
                  <a:srgbClr val="FFFF00"/>
                </a:solidFill>
              </a:rPr>
              <a:t>*</a:t>
            </a:r>
            <a:r>
              <a:rPr lang="en-AU" altLang="en-US" sz="2000">
                <a:solidFill>
                  <a:srgbClr val="FFFFCC"/>
                </a:solidFill>
              </a:rPr>
              <a:t>Geriye dönük bilgi deposu…………….</a:t>
            </a:r>
          </a:p>
          <a:p>
            <a:pPr marL="0" indent="0"/>
            <a:r>
              <a:rPr lang="en-AU" altLang="en-US" sz="2000">
                <a:solidFill>
                  <a:srgbClr val="FFFFCC"/>
                </a:solidFill>
              </a:rPr>
              <a:t>*Uzman klinikçi görüşü………………...</a:t>
            </a:r>
          </a:p>
          <a:p>
            <a:pPr marL="0" indent="0"/>
            <a:r>
              <a:rPr lang="en-AU" altLang="en-US" sz="2000">
                <a:solidFill>
                  <a:srgbClr val="FFFFCC"/>
                </a:solidFill>
              </a:rPr>
              <a:t>*İlaç kullanımı değerlendirilmesi……...</a:t>
            </a:r>
          </a:p>
          <a:p>
            <a:pPr marL="0" indent="0"/>
            <a:r>
              <a:rPr lang="en-AU" altLang="en-US" sz="2000">
                <a:solidFill>
                  <a:srgbClr val="FFFFCC"/>
                </a:solidFill>
              </a:rPr>
              <a:t>*Literatür kaynakları…………………..</a:t>
            </a:r>
          </a:p>
        </p:txBody>
      </p:sp>
      <p:sp>
        <p:nvSpPr>
          <p:cNvPr id="628740" name="Rectangle 4">
            <a:extLst>
              <a:ext uri="{FF2B5EF4-FFF2-40B4-BE49-F238E27FC236}">
                <a16:creationId xmlns:a16="http://schemas.microsoft.com/office/drawing/2014/main" id="{8861D4C4-078B-EFEB-2C33-223D7B0268C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1981200"/>
            <a:ext cx="3352800" cy="3429000"/>
          </a:xfrm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0" indent="0"/>
            <a:r>
              <a:rPr lang="en-AU" altLang="en-US" sz="2000">
                <a:solidFill>
                  <a:srgbClr val="FFFF00"/>
                </a:solidFill>
              </a:rPr>
              <a:t>TÜRKİYE</a:t>
            </a:r>
            <a:endParaRPr lang="en-AU" altLang="en-US" sz="2000">
              <a:solidFill>
                <a:srgbClr val="FFFFFF"/>
              </a:solidFill>
            </a:endParaRPr>
          </a:p>
          <a:p>
            <a:pPr marL="0" indent="0"/>
            <a:r>
              <a:rPr lang="en-AU" altLang="en-US" sz="2000">
                <a:solidFill>
                  <a:srgbClr val="FFFFFF"/>
                </a:solidFill>
              </a:rPr>
              <a:t>Çok az</a:t>
            </a:r>
          </a:p>
          <a:p>
            <a:pPr marL="0" indent="0"/>
            <a:r>
              <a:rPr lang="en-AU" altLang="en-US" sz="2000">
                <a:solidFill>
                  <a:srgbClr val="FFFFFF"/>
                </a:solidFill>
              </a:rPr>
              <a:t>Bazı ilaçlar için mümkün</a:t>
            </a:r>
          </a:p>
          <a:p>
            <a:pPr marL="0" indent="0"/>
            <a:r>
              <a:rPr lang="en-AU" altLang="en-US" sz="2000">
                <a:solidFill>
                  <a:srgbClr val="FFFFFF"/>
                </a:solidFill>
              </a:rPr>
              <a:t>Meta analiz gerektirir</a:t>
            </a:r>
          </a:p>
          <a:p>
            <a:pPr marL="0" indent="0"/>
            <a:endParaRPr lang="en-AU" altLang="en-US" sz="2000">
              <a:solidFill>
                <a:srgbClr val="FFFFFF"/>
              </a:solidFill>
            </a:endParaRPr>
          </a:p>
          <a:p>
            <a:pPr marL="0" indent="0"/>
            <a:r>
              <a:rPr lang="en-AU" altLang="en-US" sz="2000">
                <a:solidFill>
                  <a:srgbClr val="FFFFFF"/>
                </a:solidFill>
              </a:rPr>
              <a:t>Kayıt yok!!!</a:t>
            </a:r>
          </a:p>
          <a:p>
            <a:pPr marL="0" indent="0"/>
            <a:r>
              <a:rPr lang="en-AU" altLang="en-US" sz="2000">
                <a:solidFill>
                  <a:srgbClr val="FFFFFF"/>
                </a:solidFill>
              </a:rPr>
              <a:t>Bazı ilaçlar için mümkün</a:t>
            </a:r>
          </a:p>
          <a:p>
            <a:pPr marL="0" indent="0"/>
            <a:r>
              <a:rPr lang="en-AU" altLang="en-US" sz="2000">
                <a:solidFill>
                  <a:srgbClr val="FFFFFF"/>
                </a:solidFill>
              </a:rPr>
              <a:t>Kayıt yok!!!!</a:t>
            </a:r>
          </a:p>
          <a:p>
            <a:pPr marL="0" indent="0"/>
            <a:r>
              <a:rPr lang="en-AU" altLang="en-US" sz="2000">
                <a:solidFill>
                  <a:srgbClr val="FFFFFF"/>
                </a:solidFill>
              </a:rPr>
              <a:t>Yetersiz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>
            <a:extLst>
              <a:ext uri="{FF2B5EF4-FFF2-40B4-BE49-F238E27FC236}">
                <a16:creationId xmlns:a16="http://schemas.microsoft.com/office/drawing/2014/main" id="{F0226345-27B8-6D4B-3E4E-60AF864418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1143000"/>
          </a:xfrm>
        </p:spPr>
        <p:txBody>
          <a:bodyPr/>
          <a:lstStyle/>
          <a:p>
            <a:r>
              <a:rPr lang="en-AU" altLang="en-US" sz="3200">
                <a:solidFill>
                  <a:srgbClr val="FF0000"/>
                </a:solidFill>
              </a:rPr>
              <a:t>ANAHTAR KİŞİ VE FİKİR LİDERLERİ</a:t>
            </a:r>
          </a:p>
        </p:txBody>
      </p:sp>
      <p:sp>
        <p:nvSpPr>
          <p:cNvPr id="633859" name="Rectangle 3">
            <a:extLst>
              <a:ext uri="{FF2B5EF4-FFF2-40B4-BE49-F238E27FC236}">
                <a16:creationId xmlns:a16="http://schemas.microsoft.com/office/drawing/2014/main" id="{1562D249-7C86-DECA-3642-8214FC85FD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4114800"/>
          </a:xfrm>
        </p:spPr>
        <p:txBody>
          <a:bodyPr/>
          <a:lstStyle/>
          <a:p>
            <a:r>
              <a:rPr lang="en-AU" altLang="en-US" sz="3400"/>
              <a:t>ARKADAŞLAR!!</a:t>
            </a:r>
          </a:p>
          <a:p>
            <a:r>
              <a:rPr lang="en-AU" altLang="en-US" sz="3400">
                <a:solidFill>
                  <a:srgbClr val="0000FF"/>
                </a:solidFill>
              </a:rPr>
              <a:t>KURUM DOKTORLARI VEYA ECZACILARI</a:t>
            </a:r>
          </a:p>
          <a:p>
            <a:r>
              <a:rPr lang="en-AU" altLang="en-US" sz="3400"/>
              <a:t>İDARİ PERSONEL (SAĞLIK DIŞI)</a:t>
            </a:r>
          </a:p>
          <a:p>
            <a:r>
              <a:rPr lang="en-AU" altLang="en-US" sz="3400">
                <a:solidFill>
                  <a:srgbClr val="0000FF"/>
                </a:solidFill>
              </a:rPr>
              <a:t>POLİTİKACILAR</a:t>
            </a:r>
          </a:p>
          <a:p>
            <a:r>
              <a:rPr lang="en-AU" altLang="en-US" sz="3400"/>
              <a:t>BAZEN HAKİKİ DANIŞMANLAR</a:t>
            </a:r>
            <a:endParaRPr lang="en-AU" altLang="en-US" sz="3400">
              <a:solidFill>
                <a:srgbClr val="0000FF"/>
              </a:solidFill>
            </a:endParaRPr>
          </a:p>
        </p:txBody>
      </p:sp>
      <p:graphicFrame>
        <p:nvGraphicFramePr>
          <p:cNvPr id="633860" name="Object 4">
            <a:extLst>
              <a:ext uri="{FF2B5EF4-FFF2-40B4-BE49-F238E27FC236}">
                <a16:creationId xmlns:a16="http://schemas.microsoft.com/office/drawing/2014/main" id="{A4FDDE4D-EE4F-1041-A3C4-30E3B66712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5181600"/>
          <a:ext cx="4132263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32562800" imgH="13576300" progId="MS_ClipArt_Gallery.2">
                  <p:embed/>
                </p:oleObj>
              </mc:Choice>
              <mc:Fallback>
                <p:oleObj name="Clip" r:id="rId2" imgW="32562800" imgH="135763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181600"/>
                        <a:ext cx="4132263" cy="149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3861" name="Object 5">
            <a:extLst>
              <a:ext uri="{FF2B5EF4-FFF2-40B4-BE49-F238E27FC236}">
                <a16:creationId xmlns:a16="http://schemas.microsoft.com/office/drawing/2014/main" id="{19D5915A-E2EC-AC1D-9FCC-FB69230C99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4225" y="5181600"/>
          <a:ext cx="1555750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1125200" imgH="9055100" progId="MS_ClipArt_Gallery.2">
                  <p:embed/>
                </p:oleObj>
              </mc:Choice>
              <mc:Fallback>
                <p:oleObj name="Clip" r:id="rId4" imgW="11125200" imgH="905510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5181600"/>
                        <a:ext cx="1555750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>
            <a:extLst>
              <a:ext uri="{FF2B5EF4-FFF2-40B4-BE49-F238E27FC236}">
                <a16:creationId xmlns:a16="http://schemas.microsoft.com/office/drawing/2014/main" id="{37F34672-E0EC-B1EB-2003-4A105FEA5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3600">
                <a:solidFill>
                  <a:srgbClr val="FF0000"/>
                </a:solidFill>
              </a:rPr>
              <a:t>BİR İLACIN LİSTEYE ALINIŞ VEYA ÇIKARTILIŞI</a:t>
            </a:r>
          </a:p>
        </p:txBody>
      </p:sp>
      <p:sp>
        <p:nvSpPr>
          <p:cNvPr id="634883" name="Rectangle 3">
            <a:extLst>
              <a:ext uri="{FF2B5EF4-FFF2-40B4-BE49-F238E27FC236}">
                <a16:creationId xmlns:a16="http://schemas.microsoft.com/office/drawing/2014/main" id="{1371D30C-27D3-5B22-A1B4-D253446FA1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AU" altLang="en-US" sz="2400"/>
              <a:t>Komisyon üyeleri ile Firma ilişkileri (her yönü ile!!!) </a:t>
            </a:r>
          </a:p>
          <a:p>
            <a:r>
              <a:rPr lang="en-AU" altLang="en-US" sz="2400">
                <a:solidFill>
                  <a:srgbClr val="0000FF"/>
                </a:solidFill>
              </a:rPr>
              <a:t>İlacın kutu fiyatı, </a:t>
            </a:r>
            <a:r>
              <a:rPr lang="en-AU" altLang="en-US" sz="2400"/>
              <a:t>İskonto oranı</a:t>
            </a:r>
          </a:p>
          <a:p>
            <a:r>
              <a:rPr lang="en-AU" altLang="en-US" sz="2400">
                <a:solidFill>
                  <a:srgbClr val="0000FF"/>
                </a:solidFill>
              </a:rPr>
              <a:t>Depolar (genellikle büyük firmalar tarafından yönlendirilir!)</a:t>
            </a:r>
            <a:endParaRPr lang="en-AU" altLang="en-US" sz="2400"/>
          </a:p>
          <a:p>
            <a:r>
              <a:rPr lang="en-AU" altLang="en-US" sz="2400"/>
              <a:t>Medya (gazete ve TV ler)</a:t>
            </a:r>
          </a:p>
          <a:p>
            <a:r>
              <a:rPr lang="en-AU" altLang="en-US" sz="2400">
                <a:solidFill>
                  <a:srgbClr val="0000FF"/>
                </a:solidFill>
              </a:rPr>
              <a:t>Bazen doktorlar!</a:t>
            </a:r>
          </a:p>
          <a:p>
            <a:r>
              <a:rPr lang="en-AU" altLang="en-US" sz="2400"/>
              <a:t>Lokal veya milli politikacılar</a:t>
            </a:r>
          </a:p>
          <a:p>
            <a:r>
              <a:rPr lang="en-AU" altLang="en-US" sz="2400"/>
              <a:t>Başhekimler veya baş eczacılar</a:t>
            </a:r>
          </a:p>
          <a:p>
            <a:r>
              <a:rPr lang="en-AU" altLang="en-US" sz="2400">
                <a:solidFill>
                  <a:srgbClr val="0000FF"/>
                </a:solidFill>
              </a:rPr>
              <a:t>Bazen de bilimsel kıstaslar ve bilim adamlarının görüşleri…..</a:t>
            </a:r>
            <a:endParaRPr lang="en-AU" altLang="en-US" sz="2400"/>
          </a:p>
        </p:txBody>
      </p:sp>
      <p:grpSp>
        <p:nvGrpSpPr>
          <p:cNvPr id="634884" name="Group 4">
            <a:extLst>
              <a:ext uri="{FF2B5EF4-FFF2-40B4-BE49-F238E27FC236}">
                <a16:creationId xmlns:a16="http://schemas.microsoft.com/office/drawing/2014/main" id="{FE32573D-941E-0806-50CF-738E29573D2C}"/>
              </a:ext>
            </a:extLst>
          </p:cNvPr>
          <p:cNvGrpSpPr>
            <a:grpSpLocks/>
          </p:cNvGrpSpPr>
          <p:nvPr/>
        </p:nvGrpSpPr>
        <p:grpSpPr bwMode="auto">
          <a:xfrm>
            <a:off x="5621338" y="3429000"/>
            <a:ext cx="1693862" cy="1682750"/>
            <a:chOff x="2030" y="600"/>
            <a:chExt cx="2694" cy="2860"/>
          </a:xfrm>
        </p:grpSpPr>
        <p:grpSp>
          <p:nvGrpSpPr>
            <p:cNvPr id="634885" name="Group 5">
              <a:extLst>
                <a:ext uri="{FF2B5EF4-FFF2-40B4-BE49-F238E27FC236}">
                  <a16:creationId xmlns:a16="http://schemas.microsoft.com/office/drawing/2014/main" id="{CFA0D33D-0319-7A70-E43A-BCBD1E496D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0" y="612"/>
              <a:ext cx="2273" cy="2848"/>
              <a:chOff x="2030" y="612"/>
              <a:chExt cx="2273" cy="2848"/>
            </a:xfrm>
          </p:grpSpPr>
          <p:sp>
            <p:nvSpPr>
              <p:cNvPr id="634886" name="Freeform 6">
                <a:extLst>
                  <a:ext uri="{FF2B5EF4-FFF2-40B4-BE49-F238E27FC236}">
                    <a16:creationId xmlns:a16="http://schemas.microsoft.com/office/drawing/2014/main" id="{24616AED-4124-337F-EC58-3568BA99D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612"/>
                <a:ext cx="2273" cy="2848"/>
              </a:xfrm>
              <a:custGeom>
                <a:avLst/>
                <a:gdLst>
                  <a:gd name="T0" fmla="*/ 40 w 2273"/>
                  <a:gd name="T1" fmla="*/ 407 h 2848"/>
                  <a:gd name="T2" fmla="*/ 117 w 2273"/>
                  <a:gd name="T3" fmla="*/ 364 h 2848"/>
                  <a:gd name="T4" fmla="*/ 1449 w 2273"/>
                  <a:gd name="T5" fmla="*/ 9 h 2848"/>
                  <a:gd name="T6" fmla="*/ 1559 w 2273"/>
                  <a:gd name="T7" fmla="*/ 0 h 2848"/>
                  <a:gd name="T8" fmla="*/ 1640 w 2273"/>
                  <a:gd name="T9" fmla="*/ 39 h 2848"/>
                  <a:gd name="T10" fmla="*/ 1677 w 2273"/>
                  <a:gd name="T11" fmla="*/ 103 h 2848"/>
                  <a:gd name="T12" fmla="*/ 2273 w 2273"/>
                  <a:gd name="T13" fmla="*/ 2358 h 2848"/>
                  <a:gd name="T14" fmla="*/ 2259 w 2273"/>
                  <a:gd name="T15" fmla="*/ 2434 h 2848"/>
                  <a:gd name="T16" fmla="*/ 2222 w 2273"/>
                  <a:gd name="T17" fmla="*/ 2487 h 2848"/>
                  <a:gd name="T18" fmla="*/ 2138 w 2273"/>
                  <a:gd name="T19" fmla="*/ 2514 h 2848"/>
                  <a:gd name="T20" fmla="*/ 865 w 2273"/>
                  <a:gd name="T21" fmla="*/ 2836 h 2848"/>
                  <a:gd name="T22" fmla="*/ 744 w 2273"/>
                  <a:gd name="T23" fmla="*/ 2848 h 2848"/>
                  <a:gd name="T24" fmla="*/ 679 w 2273"/>
                  <a:gd name="T25" fmla="*/ 2824 h 2848"/>
                  <a:gd name="T26" fmla="*/ 651 w 2273"/>
                  <a:gd name="T27" fmla="*/ 2757 h 2848"/>
                  <a:gd name="T28" fmla="*/ 10 w 2273"/>
                  <a:gd name="T29" fmla="*/ 546 h 2848"/>
                  <a:gd name="T30" fmla="*/ 0 w 2273"/>
                  <a:gd name="T31" fmla="*/ 464 h 2848"/>
                  <a:gd name="T32" fmla="*/ 40 w 2273"/>
                  <a:gd name="T33" fmla="*/ 407 h 2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73" h="2848">
                    <a:moveTo>
                      <a:pt x="40" y="407"/>
                    </a:moveTo>
                    <a:lnTo>
                      <a:pt x="117" y="364"/>
                    </a:lnTo>
                    <a:lnTo>
                      <a:pt x="1449" y="9"/>
                    </a:lnTo>
                    <a:lnTo>
                      <a:pt x="1559" y="0"/>
                    </a:lnTo>
                    <a:lnTo>
                      <a:pt x="1640" y="39"/>
                    </a:lnTo>
                    <a:lnTo>
                      <a:pt x="1677" y="103"/>
                    </a:lnTo>
                    <a:lnTo>
                      <a:pt x="2273" y="2358"/>
                    </a:lnTo>
                    <a:lnTo>
                      <a:pt x="2259" y="2434"/>
                    </a:lnTo>
                    <a:lnTo>
                      <a:pt x="2222" y="2487"/>
                    </a:lnTo>
                    <a:lnTo>
                      <a:pt x="2138" y="2514"/>
                    </a:lnTo>
                    <a:lnTo>
                      <a:pt x="865" y="2836"/>
                    </a:lnTo>
                    <a:lnTo>
                      <a:pt x="744" y="2848"/>
                    </a:lnTo>
                    <a:lnTo>
                      <a:pt x="679" y="2824"/>
                    </a:lnTo>
                    <a:lnTo>
                      <a:pt x="651" y="2757"/>
                    </a:lnTo>
                    <a:lnTo>
                      <a:pt x="10" y="546"/>
                    </a:lnTo>
                    <a:lnTo>
                      <a:pt x="0" y="464"/>
                    </a:lnTo>
                    <a:lnTo>
                      <a:pt x="40" y="407"/>
                    </a:lnTo>
                    <a:close/>
                  </a:path>
                </a:pathLst>
              </a:custGeom>
              <a:solidFill>
                <a:srgbClr val="FFFFFF"/>
              </a:solidFill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34887" name="Group 7">
                <a:extLst>
                  <a:ext uri="{FF2B5EF4-FFF2-40B4-BE49-F238E27FC236}">
                    <a16:creationId xmlns:a16="http://schemas.microsoft.com/office/drawing/2014/main" id="{4FA209E1-8371-643F-9CBB-44C796453B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63" y="1049"/>
                <a:ext cx="2007" cy="1999"/>
                <a:chOff x="2163" y="1049"/>
                <a:chExt cx="2007" cy="1999"/>
              </a:xfrm>
            </p:grpSpPr>
            <p:grpSp>
              <p:nvGrpSpPr>
                <p:cNvPr id="634888" name="Group 8">
                  <a:extLst>
                    <a:ext uri="{FF2B5EF4-FFF2-40B4-BE49-F238E27FC236}">
                      <a16:creationId xmlns:a16="http://schemas.microsoft.com/office/drawing/2014/main" id="{9CBFF81F-379F-7B11-F307-145E60E614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63" y="1049"/>
                  <a:ext cx="217" cy="533"/>
                  <a:chOff x="2163" y="1049"/>
                  <a:chExt cx="217" cy="533"/>
                </a:xfrm>
              </p:grpSpPr>
              <p:sp>
                <p:nvSpPr>
                  <p:cNvPr id="634889" name="Freeform 9">
                    <a:extLst>
                      <a:ext uri="{FF2B5EF4-FFF2-40B4-BE49-F238E27FC236}">
                        <a16:creationId xmlns:a16="http://schemas.microsoft.com/office/drawing/2014/main" id="{EA18C9D9-A8C1-C448-3A1E-75F56E1FF7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45" y="1338"/>
                    <a:ext cx="135" cy="244"/>
                  </a:xfrm>
                  <a:custGeom>
                    <a:avLst/>
                    <a:gdLst>
                      <a:gd name="T0" fmla="*/ 35 w 135"/>
                      <a:gd name="T1" fmla="*/ 0 h 244"/>
                      <a:gd name="T2" fmla="*/ 0 w 135"/>
                      <a:gd name="T3" fmla="*/ 140 h 244"/>
                      <a:gd name="T4" fmla="*/ 108 w 135"/>
                      <a:gd name="T5" fmla="*/ 244 h 244"/>
                      <a:gd name="T6" fmla="*/ 135 w 135"/>
                      <a:gd name="T7" fmla="*/ 101 h 244"/>
                      <a:gd name="T8" fmla="*/ 35 w 135"/>
                      <a:gd name="T9" fmla="*/ 0 h 2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5" h="244">
                        <a:moveTo>
                          <a:pt x="35" y="0"/>
                        </a:moveTo>
                        <a:lnTo>
                          <a:pt x="0" y="140"/>
                        </a:lnTo>
                        <a:lnTo>
                          <a:pt x="108" y="244"/>
                        </a:lnTo>
                        <a:lnTo>
                          <a:pt x="135" y="101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4890" name="Freeform 10">
                    <a:extLst>
                      <a:ext uri="{FF2B5EF4-FFF2-40B4-BE49-F238E27FC236}">
                        <a16:creationId xmlns:a16="http://schemas.microsoft.com/office/drawing/2014/main" id="{034A6F59-7E80-E395-63AA-957C64ED6F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63" y="1049"/>
                    <a:ext cx="154" cy="261"/>
                  </a:xfrm>
                  <a:custGeom>
                    <a:avLst/>
                    <a:gdLst>
                      <a:gd name="T0" fmla="*/ 69 w 154"/>
                      <a:gd name="T1" fmla="*/ 0 h 261"/>
                      <a:gd name="T2" fmla="*/ 24 w 154"/>
                      <a:gd name="T3" fmla="*/ 17 h 261"/>
                      <a:gd name="T4" fmla="*/ 0 w 154"/>
                      <a:gd name="T5" fmla="*/ 58 h 261"/>
                      <a:gd name="T6" fmla="*/ 39 w 154"/>
                      <a:gd name="T7" fmla="*/ 224 h 261"/>
                      <a:gd name="T8" fmla="*/ 81 w 154"/>
                      <a:gd name="T9" fmla="*/ 240 h 261"/>
                      <a:gd name="T10" fmla="*/ 90 w 154"/>
                      <a:gd name="T11" fmla="*/ 261 h 261"/>
                      <a:gd name="T12" fmla="*/ 129 w 154"/>
                      <a:gd name="T13" fmla="*/ 253 h 261"/>
                      <a:gd name="T14" fmla="*/ 126 w 154"/>
                      <a:gd name="T15" fmla="*/ 231 h 261"/>
                      <a:gd name="T16" fmla="*/ 154 w 154"/>
                      <a:gd name="T17" fmla="*/ 186 h 261"/>
                      <a:gd name="T18" fmla="*/ 113 w 154"/>
                      <a:gd name="T19" fmla="*/ 26 h 261"/>
                      <a:gd name="T20" fmla="*/ 69 w 154"/>
                      <a:gd name="T21" fmla="*/ 0 h 2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54" h="261">
                        <a:moveTo>
                          <a:pt x="69" y="0"/>
                        </a:moveTo>
                        <a:lnTo>
                          <a:pt x="24" y="17"/>
                        </a:lnTo>
                        <a:lnTo>
                          <a:pt x="0" y="58"/>
                        </a:lnTo>
                        <a:lnTo>
                          <a:pt x="39" y="224"/>
                        </a:lnTo>
                        <a:lnTo>
                          <a:pt x="81" y="240"/>
                        </a:lnTo>
                        <a:lnTo>
                          <a:pt x="90" y="261"/>
                        </a:lnTo>
                        <a:lnTo>
                          <a:pt x="129" y="253"/>
                        </a:lnTo>
                        <a:lnTo>
                          <a:pt x="126" y="231"/>
                        </a:lnTo>
                        <a:lnTo>
                          <a:pt x="154" y="186"/>
                        </a:lnTo>
                        <a:lnTo>
                          <a:pt x="113" y="26"/>
                        </a:lnTo>
                        <a:lnTo>
                          <a:pt x="6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34891" name="Freeform 11">
                  <a:extLst>
                    <a:ext uri="{FF2B5EF4-FFF2-40B4-BE49-F238E27FC236}">
                      <a16:creationId xmlns:a16="http://schemas.microsoft.com/office/drawing/2014/main" id="{741089F3-00A8-1F23-2AFC-B4C0DB6E4C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6" y="1097"/>
                  <a:ext cx="67" cy="152"/>
                </a:xfrm>
                <a:custGeom>
                  <a:avLst/>
                  <a:gdLst>
                    <a:gd name="T0" fmla="*/ 30 w 67"/>
                    <a:gd name="T1" fmla="*/ 0 h 152"/>
                    <a:gd name="T2" fmla="*/ 0 w 67"/>
                    <a:gd name="T3" fmla="*/ 9 h 152"/>
                    <a:gd name="T4" fmla="*/ 34 w 67"/>
                    <a:gd name="T5" fmla="*/ 152 h 152"/>
                    <a:gd name="T6" fmla="*/ 67 w 67"/>
                    <a:gd name="T7" fmla="*/ 140 h 152"/>
                    <a:gd name="T8" fmla="*/ 30 w 67"/>
                    <a:gd name="T9" fmla="*/ 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152">
                      <a:moveTo>
                        <a:pt x="30" y="0"/>
                      </a:moveTo>
                      <a:lnTo>
                        <a:pt x="0" y="9"/>
                      </a:lnTo>
                      <a:lnTo>
                        <a:pt x="34" y="152"/>
                      </a:lnTo>
                      <a:lnTo>
                        <a:pt x="67" y="14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34892" name="Group 12">
                  <a:extLst>
                    <a:ext uri="{FF2B5EF4-FFF2-40B4-BE49-F238E27FC236}">
                      <a16:creationId xmlns:a16="http://schemas.microsoft.com/office/drawing/2014/main" id="{6DA26A2B-80FA-6409-DD51-0ED9ECA378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53" y="2515"/>
                  <a:ext cx="217" cy="533"/>
                  <a:chOff x="3953" y="2515"/>
                  <a:chExt cx="217" cy="533"/>
                </a:xfrm>
              </p:grpSpPr>
              <p:sp>
                <p:nvSpPr>
                  <p:cNvPr id="634893" name="Freeform 13">
                    <a:extLst>
                      <a:ext uri="{FF2B5EF4-FFF2-40B4-BE49-F238E27FC236}">
                        <a16:creationId xmlns:a16="http://schemas.microsoft.com/office/drawing/2014/main" id="{976EA5E7-C088-54A1-B6F6-E51988F3DF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53" y="2515"/>
                    <a:ext cx="135" cy="244"/>
                  </a:xfrm>
                  <a:custGeom>
                    <a:avLst/>
                    <a:gdLst>
                      <a:gd name="T0" fmla="*/ 100 w 135"/>
                      <a:gd name="T1" fmla="*/ 244 h 244"/>
                      <a:gd name="T2" fmla="*/ 135 w 135"/>
                      <a:gd name="T3" fmla="*/ 104 h 244"/>
                      <a:gd name="T4" fmla="*/ 33 w 135"/>
                      <a:gd name="T5" fmla="*/ 0 h 244"/>
                      <a:gd name="T6" fmla="*/ 0 w 135"/>
                      <a:gd name="T7" fmla="*/ 143 h 244"/>
                      <a:gd name="T8" fmla="*/ 100 w 135"/>
                      <a:gd name="T9" fmla="*/ 244 h 2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5" h="244">
                        <a:moveTo>
                          <a:pt x="100" y="244"/>
                        </a:moveTo>
                        <a:lnTo>
                          <a:pt x="135" y="104"/>
                        </a:lnTo>
                        <a:lnTo>
                          <a:pt x="33" y="0"/>
                        </a:lnTo>
                        <a:lnTo>
                          <a:pt x="0" y="143"/>
                        </a:lnTo>
                        <a:lnTo>
                          <a:pt x="100" y="244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4894" name="Freeform 14">
                    <a:extLst>
                      <a:ext uri="{FF2B5EF4-FFF2-40B4-BE49-F238E27FC236}">
                        <a16:creationId xmlns:a16="http://schemas.microsoft.com/office/drawing/2014/main" id="{E785B1A1-0C1F-85DE-3384-7FDE8926B0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16" y="2787"/>
                    <a:ext cx="154" cy="261"/>
                  </a:xfrm>
                  <a:custGeom>
                    <a:avLst/>
                    <a:gdLst>
                      <a:gd name="T0" fmla="*/ 85 w 154"/>
                      <a:gd name="T1" fmla="*/ 261 h 261"/>
                      <a:gd name="T2" fmla="*/ 130 w 154"/>
                      <a:gd name="T3" fmla="*/ 244 h 261"/>
                      <a:gd name="T4" fmla="*/ 154 w 154"/>
                      <a:gd name="T5" fmla="*/ 203 h 261"/>
                      <a:gd name="T6" fmla="*/ 115 w 154"/>
                      <a:gd name="T7" fmla="*/ 37 h 261"/>
                      <a:gd name="T8" fmla="*/ 73 w 154"/>
                      <a:gd name="T9" fmla="*/ 21 h 261"/>
                      <a:gd name="T10" fmla="*/ 64 w 154"/>
                      <a:gd name="T11" fmla="*/ 0 h 261"/>
                      <a:gd name="T12" fmla="*/ 25 w 154"/>
                      <a:gd name="T13" fmla="*/ 8 h 261"/>
                      <a:gd name="T14" fmla="*/ 28 w 154"/>
                      <a:gd name="T15" fmla="*/ 30 h 261"/>
                      <a:gd name="T16" fmla="*/ 0 w 154"/>
                      <a:gd name="T17" fmla="*/ 75 h 261"/>
                      <a:gd name="T18" fmla="*/ 41 w 154"/>
                      <a:gd name="T19" fmla="*/ 235 h 261"/>
                      <a:gd name="T20" fmla="*/ 85 w 154"/>
                      <a:gd name="T21" fmla="*/ 261 h 2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54" h="261">
                        <a:moveTo>
                          <a:pt x="85" y="261"/>
                        </a:moveTo>
                        <a:lnTo>
                          <a:pt x="130" y="244"/>
                        </a:lnTo>
                        <a:lnTo>
                          <a:pt x="154" y="203"/>
                        </a:lnTo>
                        <a:lnTo>
                          <a:pt x="115" y="37"/>
                        </a:lnTo>
                        <a:lnTo>
                          <a:pt x="73" y="21"/>
                        </a:lnTo>
                        <a:lnTo>
                          <a:pt x="64" y="0"/>
                        </a:lnTo>
                        <a:lnTo>
                          <a:pt x="25" y="8"/>
                        </a:lnTo>
                        <a:lnTo>
                          <a:pt x="28" y="30"/>
                        </a:lnTo>
                        <a:lnTo>
                          <a:pt x="0" y="75"/>
                        </a:lnTo>
                        <a:lnTo>
                          <a:pt x="41" y="235"/>
                        </a:lnTo>
                        <a:lnTo>
                          <a:pt x="85" y="261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34895" name="Freeform 15">
                  <a:extLst>
                    <a:ext uri="{FF2B5EF4-FFF2-40B4-BE49-F238E27FC236}">
                      <a16:creationId xmlns:a16="http://schemas.microsoft.com/office/drawing/2014/main" id="{7BBC592D-2774-4CEA-82CA-B963FA36C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0" y="2848"/>
                  <a:ext cx="67" cy="152"/>
                </a:xfrm>
                <a:custGeom>
                  <a:avLst/>
                  <a:gdLst>
                    <a:gd name="T0" fmla="*/ 37 w 67"/>
                    <a:gd name="T1" fmla="*/ 152 h 152"/>
                    <a:gd name="T2" fmla="*/ 67 w 67"/>
                    <a:gd name="T3" fmla="*/ 143 h 152"/>
                    <a:gd name="T4" fmla="*/ 33 w 67"/>
                    <a:gd name="T5" fmla="*/ 0 h 152"/>
                    <a:gd name="T6" fmla="*/ 0 w 67"/>
                    <a:gd name="T7" fmla="*/ 12 h 152"/>
                    <a:gd name="T8" fmla="*/ 37 w 67"/>
                    <a:gd name="T9" fmla="*/ 152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152">
                      <a:moveTo>
                        <a:pt x="37" y="152"/>
                      </a:moveTo>
                      <a:lnTo>
                        <a:pt x="67" y="143"/>
                      </a:lnTo>
                      <a:lnTo>
                        <a:pt x="33" y="0"/>
                      </a:lnTo>
                      <a:lnTo>
                        <a:pt x="0" y="12"/>
                      </a:lnTo>
                      <a:lnTo>
                        <a:pt x="37" y="1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34896" name="Group 16">
                  <a:extLst>
                    <a:ext uri="{FF2B5EF4-FFF2-40B4-BE49-F238E27FC236}">
                      <a16:creationId xmlns:a16="http://schemas.microsoft.com/office/drawing/2014/main" id="{C1C312C3-0C47-DF00-9C3E-AB111413F4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7" y="1050"/>
                  <a:ext cx="1488" cy="1926"/>
                  <a:chOff x="2407" y="1050"/>
                  <a:chExt cx="1488" cy="1926"/>
                </a:xfrm>
              </p:grpSpPr>
              <p:sp>
                <p:nvSpPr>
                  <p:cNvPr id="634897" name="Freeform 17">
                    <a:extLst>
                      <a:ext uri="{FF2B5EF4-FFF2-40B4-BE49-F238E27FC236}">
                        <a16:creationId xmlns:a16="http://schemas.microsoft.com/office/drawing/2014/main" id="{6F63553C-AE56-FA99-50A2-30C370EC97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07" y="1050"/>
                    <a:ext cx="1488" cy="1926"/>
                  </a:xfrm>
                  <a:custGeom>
                    <a:avLst/>
                    <a:gdLst>
                      <a:gd name="T0" fmla="*/ 0 w 1488"/>
                      <a:gd name="T1" fmla="*/ 273 h 1926"/>
                      <a:gd name="T2" fmla="*/ 1035 w 1488"/>
                      <a:gd name="T3" fmla="*/ 0 h 1926"/>
                      <a:gd name="T4" fmla="*/ 1488 w 1488"/>
                      <a:gd name="T5" fmla="*/ 1647 h 1926"/>
                      <a:gd name="T6" fmla="*/ 453 w 1488"/>
                      <a:gd name="T7" fmla="*/ 1926 h 1926"/>
                      <a:gd name="T8" fmla="*/ 0 w 1488"/>
                      <a:gd name="T9" fmla="*/ 273 h 19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88" h="1926">
                        <a:moveTo>
                          <a:pt x="0" y="273"/>
                        </a:moveTo>
                        <a:lnTo>
                          <a:pt x="1035" y="0"/>
                        </a:lnTo>
                        <a:lnTo>
                          <a:pt x="1488" y="1647"/>
                        </a:lnTo>
                        <a:lnTo>
                          <a:pt x="453" y="1926"/>
                        </a:lnTo>
                        <a:lnTo>
                          <a:pt x="0" y="273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4898" name="Freeform 18">
                    <a:extLst>
                      <a:ext uri="{FF2B5EF4-FFF2-40B4-BE49-F238E27FC236}">
                        <a16:creationId xmlns:a16="http://schemas.microsoft.com/office/drawing/2014/main" id="{D11A20FF-AA70-09B2-9184-FDD26C2693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27" y="1308"/>
                    <a:ext cx="217" cy="389"/>
                  </a:xfrm>
                  <a:custGeom>
                    <a:avLst/>
                    <a:gdLst>
                      <a:gd name="T0" fmla="*/ 56 w 217"/>
                      <a:gd name="T1" fmla="*/ 0 h 389"/>
                      <a:gd name="T2" fmla="*/ 0 w 217"/>
                      <a:gd name="T3" fmla="*/ 223 h 389"/>
                      <a:gd name="T4" fmla="*/ 174 w 217"/>
                      <a:gd name="T5" fmla="*/ 389 h 389"/>
                      <a:gd name="T6" fmla="*/ 217 w 217"/>
                      <a:gd name="T7" fmla="*/ 161 h 389"/>
                      <a:gd name="T8" fmla="*/ 56 w 217"/>
                      <a:gd name="T9" fmla="*/ 0 h 3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7" h="389">
                        <a:moveTo>
                          <a:pt x="56" y="0"/>
                        </a:moveTo>
                        <a:lnTo>
                          <a:pt x="0" y="223"/>
                        </a:lnTo>
                        <a:lnTo>
                          <a:pt x="174" y="389"/>
                        </a:lnTo>
                        <a:lnTo>
                          <a:pt x="217" y="161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4899" name="Freeform 19">
                    <a:extLst>
                      <a:ext uri="{FF2B5EF4-FFF2-40B4-BE49-F238E27FC236}">
                        <a16:creationId xmlns:a16="http://schemas.microsoft.com/office/drawing/2014/main" id="{3798D44A-25A6-C874-1714-00F6C304FB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68" y="2364"/>
                    <a:ext cx="181" cy="325"/>
                  </a:xfrm>
                  <a:custGeom>
                    <a:avLst/>
                    <a:gdLst>
                      <a:gd name="T0" fmla="*/ 47 w 181"/>
                      <a:gd name="T1" fmla="*/ 0 h 325"/>
                      <a:gd name="T2" fmla="*/ 0 w 181"/>
                      <a:gd name="T3" fmla="*/ 186 h 325"/>
                      <a:gd name="T4" fmla="*/ 145 w 181"/>
                      <a:gd name="T5" fmla="*/ 325 h 325"/>
                      <a:gd name="T6" fmla="*/ 181 w 181"/>
                      <a:gd name="T7" fmla="*/ 135 h 325"/>
                      <a:gd name="T8" fmla="*/ 47 w 181"/>
                      <a:gd name="T9" fmla="*/ 0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1" h="325">
                        <a:moveTo>
                          <a:pt x="47" y="0"/>
                        </a:moveTo>
                        <a:lnTo>
                          <a:pt x="0" y="186"/>
                        </a:lnTo>
                        <a:lnTo>
                          <a:pt x="145" y="325"/>
                        </a:lnTo>
                        <a:lnTo>
                          <a:pt x="181" y="135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634900" name="Group 20">
                    <a:extLst>
                      <a:ext uri="{FF2B5EF4-FFF2-40B4-BE49-F238E27FC236}">
                        <a16:creationId xmlns:a16="http://schemas.microsoft.com/office/drawing/2014/main" id="{20C2FD79-2C1A-1ACD-2502-7C5972E51CA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78" y="1063"/>
                    <a:ext cx="1086" cy="1088"/>
                    <a:chOff x="2578" y="1063"/>
                    <a:chExt cx="1086" cy="1088"/>
                  </a:xfrm>
                </p:grpSpPr>
                <p:sp>
                  <p:nvSpPr>
                    <p:cNvPr id="634901" name="Freeform 21">
                      <a:extLst>
                        <a:ext uri="{FF2B5EF4-FFF2-40B4-BE49-F238E27FC236}">
                          <a16:creationId xmlns:a16="http://schemas.microsoft.com/office/drawing/2014/main" id="{9BD67595-0F9D-3B1B-FA43-01F0697503A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66" y="1063"/>
                      <a:ext cx="300" cy="345"/>
                    </a:xfrm>
                    <a:custGeom>
                      <a:avLst/>
                      <a:gdLst>
                        <a:gd name="T0" fmla="*/ 222 w 300"/>
                        <a:gd name="T1" fmla="*/ 0 h 345"/>
                        <a:gd name="T2" fmla="*/ 0 w 300"/>
                        <a:gd name="T3" fmla="*/ 58 h 345"/>
                        <a:gd name="T4" fmla="*/ 28 w 300"/>
                        <a:gd name="T5" fmla="*/ 174 h 345"/>
                        <a:gd name="T6" fmla="*/ 139 w 300"/>
                        <a:gd name="T7" fmla="*/ 277 h 345"/>
                        <a:gd name="T8" fmla="*/ 249 w 300"/>
                        <a:gd name="T9" fmla="*/ 345 h 345"/>
                        <a:gd name="T10" fmla="*/ 300 w 300"/>
                        <a:gd name="T11" fmla="*/ 266 h 345"/>
                        <a:gd name="T12" fmla="*/ 232 w 300"/>
                        <a:gd name="T13" fmla="*/ 212 h 345"/>
                        <a:gd name="T14" fmla="*/ 201 w 300"/>
                        <a:gd name="T15" fmla="*/ 101 h 345"/>
                        <a:gd name="T16" fmla="*/ 222 w 300"/>
                        <a:gd name="T17" fmla="*/ 0 h 3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00" h="345">
                          <a:moveTo>
                            <a:pt x="222" y="0"/>
                          </a:moveTo>
                          <a:lnTo>
                            <a:pt x="0" y="58"/>
                          </a:lnTo>
                          <a:lnTo>
                            <a:pt x="28" y="174"/>
                          </a:lnTo>
                          <a:lnTo>
                            <a:pt x="139" y="277"/>
                          </a:lnTo>
                          <a:lnTo>
                            <a:pt x="249" y="345"/>
                          </a:lnTo>
                          <a:lnTo>
                            <a:pt x="300" y="266"/>
                          </a:lnTo>
                          <a:lnTo>
                            <a:pt x="232" y="212"/>
                          </a:lnTo>
                          <a:lnTo>
                            <a:pt x="201" y="101"/>
                          </a:lnTo>
                          <a:lnTo>
                            <a:pt x="222" y="0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02" name="Freeform 22">
                      <a:extLst>
                        <a:ext uri="{FF2B5EF4-FFF2-40B4-BE49-F238E27FC236}">
                          <a16:creationId xmlns:a16="http://schemas.microsoft.com/office/drawing/2014/main" id="{6647E005-F20E-75C1-BCC9-BE11B9B1FC9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98" y="1119"/>
                      <a:ext cx="482" cy="450"/>
                    </a:xfrm>
                    <a:custGeom>
                      <a:avLst/>
                      <a:gdLst>
                        <a:gd name="T0" fmla="*/ 69 w 482"/>
                        <a:gd name="T1" fmla="*/ 0 h 450"/>
                        <a:gd name="T2" fmla="*/ 0 w 482"/>
                        <a:gd name="T3" fmla="*/ 18 h 450"/>
                        <a:gd name="T4" fmla="*/ 30 w 482"/>
                        <a:gd name="T5" fmla="*/ 127 h 450"/>
                        <a:gd name="T6" fmla="*/ 180 w 482"/>
                        <a:gd name="T7" fmla="*/ 271 h 450"/>
                        <a:gd name="T8" fmla="*/ 482 w 482"/>
                        <a:gd name="T9" fmla="*/ 450 h 450"/>
                        <a:gd name="T10" fmla="*/ 459 w 482"/>
                        <a:gd name="T11" fmla="*/ 374 h 450"/>
                        <a:gd name="T12" fmla="*/ 210 w 482"/>
                        <a:gd name="T13" fmla="*/ 223 h 450"/>
                        <a:gd name="T14" fmla="*/ 98 w 482"/>
                        <a:gd name="T15" fmla="*/ 123 h 450"/>
                        <a:gd name="T16" fmla="*/ 69 w 482"/>
                        <a:gd name="T17" fmla="*/ 0 h 4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482" h="450">
                          <a:moveTo>
                            <a:pt x="69" y="0"/>
                          </a:moveTo>
                          <a:lnTo>
                            <a:pt x="0" y="18"/>
                          </a:lnTo>
                          <a:lnTo>
                            <a:pt x="30" y="127"/>
                          </a:lnTo>
                          <a:lnTo>
                            <a:pt x="180" y="271"/>
                          </a:lnTo>
                          <a:lnTo>
                            <a:pt x="482" y="450"/>
                          </a:lnTo>
                          <a:lnTo>
                            <a:pt x="459" y="374"/>
                          </a:lnTo>
                          <a:lnTo>
                            <a:pt x="210" y="223"/>
                          </a:lnTo>
                          <a:lnTo>
                            <a:pt x="98" y="123"/>
                          </a:lnTo>
                          <a:lnTo>
                            <a:pt x="69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03" name="Freeform 23">
                      <a:extLst>
                        <a:ext uri="{FF2B5EF4-FFF2-40B4-BE49-F238E27FC236}">
                          <a16:creationId xmlns:a16="http://schemas.microsoft.com/office/drawing/2014/main" id="{98AF309D-FEF8-A916-8B8A-70122C04307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26" y="1189"/>
                      <a:ext cx="111" cy="536"/>
                    </a:xfrm>
                    <a:custGeom>
                      <a:avLst/>
                      <a:gdLst>
                        <a:gd name="T0" fmla="*/ 93 w 111"/>
                        <a:gd name="T1" fmla="*/ 0 h 536"/>
                        <a:gd name="T2" fmla="*/ 111 w 111"/>
                        <a:gd name="T3" fmla="*/ 75 h 536"/>
                        <a:gd name="T4" fmla="*/ 42 w 111"/>
                        <a:gd name="T5" fmla="*/ 237 h 536"/>
                        <a:gd name="T6" fmla="*/ 39 w 111"/>
                        <a:gd name="T7" fmla="*/ 338 h 536"/>
                        <a:gd name="T8" fmla="*/ 75 w 111"/>
                        <a:gd name="T9" fmla="*/ 489 h 536"/>
                        <a:gd name="T10" fmla="*/ 47 w 111"/>
                        <a:gd name="T11" fmla="*/ 536 h 536"/>
                        <a:gd name="T12" fmla="*/ 0 w 111"/>
                        <a:gd name="T13" fmla="*/ 347 h 536"/>
                        <a:gd name="T14" fmla="*/ 4 w 111"/>
                        <a:gd name="T15" fmla="*/ 232 h 536"/>
                        <a:gd name="T16" fmla="*/ 57 w 111"/>
                        <a:gd name="T17" fmla="*/ 79 h 536"/>
                        <a:gd name="T18" fmla="*/ 42 w 111"/>
                        <a:gd name="T19" fmla="*/ 17 h 536"/>
                        <a:gd name="T20" fmla="*/ 93 w 111"/>
                        <a:gd name="T21" fmla="*/ 0 h 5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11" h="536">
                          <a:moveTo>
                            <a:pt x="93" y="0"/>
                          </a:moveTo>
                          <a:lnTo>
                            <a:pt x="111" y="75"/>
                          </a:lnTo>
                          <a:lnTo>
                            <a:pt x="42" y="237"/>
                          </a:lnTo>
                          <a:lnTo>
                            <a:pt x="39" y="338"/>
                          </a:lnTo>
                          <a:lnTo>
                            <a:pt x="75" y="489"/>
                          </a:lnTo>
                          <a:lnTo>
                            <a:pt x="47" y="536"/>
                          </a:lnTo>
                          <a:lnTo>
                            <a:pt x="0" y="347"/>
                          </a:lnTo>
                          <a:lnTo>
                            <a:pt x="4" y="232"/>
                          </a:lnTo>
                          <a:lnTo>
                            <a:pt x="57" y="79"/>
                          </a:lnTo>
                          <a:lnTo>
                            <a:pt x="42" y="17"/>
                          </a:lnTo>
                          <a:lnTo>
                            <a:pt x="93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04" name="Freeform 24">
                      <a:extLst>
                        <a:ext uri="{FF2B5EF4-FFF2-40B4-BE49-F238E27FC236}">
                          <a16:creationId xmlns:a16="http://schemas.microsoft.com/office/drawing/2014/main" id="{DAF6EAA1-1765-16BC-70FB-965570B1745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24" y="1147"/>
                      <a:ext cx="299" cy="401"/>
                    </a:xfrm>
                    <a:custGeom>
                      <a:avLst/>
                      <a:gdLst>
                        <a:gd name="T0" fmla="*/ 0 w 299"/>
                        <a:gd name="T1" fmla="*/ 49 h 401"/>
                        <a:gd name="T2" fmla="*/ 76 w 299"/>
                        <a:gd name="T3" fmla="*/ 335 h 401"/>
                        <a:gd name="T4" fmla="*/ 130 w 299"/>
                        <a:gd name="T5" fmla="*/ 381 h 401"/>
                        <a:gd name="T6" fmla="*/ 155 w 299"/>
                        <a:gd name="T7" fmla="*/ 401 h 401"/>
                        <a:gd name="T8" fmla="*/ 245 w 299"/>
                        <a:gd name="T9" fmla="*/ 376 h 401"/>
                        <a:gd name="T10" fmla="*/ 299 w 299"/>
                        <a:gd name="T11" fmla="*/ 282 h 401"/>
                        <a:gd name="T12" fmla="*/ 274 w 299"/>
                        <a:gd name="T13" fmla="*/ 174 h 401"/>
                        <a:gd name="T14" fmla="*/ 196 w 299"/>
                        <a:gd name="T15" fmla="*/ 101 h 401"/>
                        <a:gd name="T16" fmla="*/ 171 w 299"/>
                        <a:gd name="T17" fmla="*/ 0 h 401"/>
                        <a:gd name="T18" fmla="*/ 0 w 299"/>
                        <a:gd name="T19" fmla="*/ 49 h 4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99" h="401">
                          <a:moveTo>
                            <a:pt x="0" y="49"/>
                          </a:moveTo>
                          <a:lnTo>
                            <a:pt x="76" y="335"/>
                          </a:lnTo>
                          <a:lnTo>
                            <a:pt x="130" y="381"/>
                          </a:lnTo>
                          <a:lnTo>
                            <a:pt x="155" y="401"/>
                          </a:lnTo>
                          <a:lnTo>
                            <a:pt x="245" y="376"/>
                          </a:lnTo>
                          <a:lnTo>
                            <a:pt x="299" y="282"/>
                          </a:lnTo>
                          <a:lnTo>
                            <a:pt x="274" y="174"/>
                          </a:lnTo>
                          <a:lnTo>
                            <a:pt x="196" y="101"/>
                          </a:lnTo>
                          <a:lnTo>
                            <a:pt x="171" y="0"/>
                          </a:lnTo>
                          <a:lnTo>
                            <a:pt x="0" y="4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05" name="Freeform 25">
                      <a:extLst>
                        <a:ext uri="{FF2B5EF4-FFF2-40B4-BE49-F238E27FC236}">
                          <a16:creationId xmlns:a16="http://schemas.microsoft.com/office/drawing/2014/main" id="{0CF52579-AA44-A253-A024-E6D42302F7B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22" y="1163"/>
                      <a:ext cx="103" cy="149"/>
                    </a:xfrm>
                    <a:custGeom>
                      <a:avLst/>
                      <a:gdLst>
                        <a:gd name="T0" fmla="*/ 0 w 103"/>
                        <a:gd name="T1" fmla="*/ 23 h 149"/>
                        <a:gd name="T2" fmla="*/ 33 w 103"/>
                        <a:gd name="T3" fmla="*/ 149 h 149"/>
                        <a:gd name="T4" fmla="*/ 103 w 103"/>
                        <a:gd name="T5" fmla="*/ 68 h 149"/>
                        <a:gd name="T6" fmla="*/ 85 w 103"/>
                        <a:gd name="T7" fmla="*/ 0 h 149"/>
                        <a:gd name="T8" fmla="*/ 0 w 103"/>
                        <a:gd name="T9" fmla="*/ 23 h 1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3" h="149">
                          <a:moveTo>
                            <a:pt x="0" y="23"/>
                          </a:moveTo>
                          <a:lnTo>
                            <a:pt x="33" y="149"/>
                          </a:lnTo>
                          <a:lnTo>
                            <a:pt x="103" y="68"/>
                          </a:lnTo>
                          <a:lnTo>
                            <a:pt x="85" y="0"/>
                          </a:lnTo>
                          <a:lnTo>
                            <a:pt x="0" y="2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06" name="Freeform 26">
                      <a:extLst>
                        <a:ext uri="{FF2B5EF4-FFF2-40B4-BE49-F238E27FC236}">
                          <a16:creationId xmlns:a16="http://schemas.microsoft.com/office/drawing/2014/main" id="{BBAAEECE-D1D6-D75E-A866-D7F282A7B58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17" y="1141"/>
                      <a:ext cx="151" cy="145"/>
                    </a:xfrm>
                    <a:custGeom>
                      <a:avLst/>
                      <a:gdLst>
                        <a:gd name="T0" fmla="*/ 151 w 151"/>
                        <a:gd name="T1" fmla="*/ 145 h 145"/>
                        <a:gd name="T2" fmla="*/ 18 w 151"/>
                        <a:gd name="T3" fmla="*/ 92 h 145"/>
                        <a:gd name="T4" fmla="*/ 0 w 151"/>
                        <a:gd name="T5" fmla="*/ 22 h 145"/>
                        <a:gd name="T6" fmla="*/ 78 w 151"/>
                        <a:gd name="T7" fmla="*/ 0 h 145"/>
                        <a:gd name="T8" fmla="*/ 105 w 151"/>
                        <a:gd name="T9" fmla="*/ 99 h 145"/>
                        <a:gd name="T10" fmla="*/ 151 w 151"/>
                        <a:gd name="T11" fmla="*/ 145 h 1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51" h="145">
                          <a:moveTo>
                            <a:pt x="151" y="145"/>
                          </a:moveTo>
                          <a:lnTo>
                            <a:pt x="18" y="92"/>
                          </a:lnTo>
                          <a:lnTo>
                            <a:pt x="0" y="22"/>
                          </a:lnTo>
                          <a:lnTo>
                            <a:pt x="78" y="0"/>
                          </a:lnTo>
                          <a:lnTo>
                            <a:pt x="105" y="99"/>
                          </a:lnTo>
                          <a:lnTo>
                            <a:pt x="151" y="14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07" name="Freeform 27">
                      <a:extLst>
                        <a:ext uri="{FF2B5EF4-FFF2-40B4-BE49-F238E27FC236}">
                          <a16:creationId xmlns:a16="http://schemas.microsoft.com/office/drawing/2014/main" id="{C17B96C1-C1DD-1D94-14C8-1E40CE3D727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66" y="1429"/>
                      <a:ext cx="318" cy="183"/>
                    </a:xfrm>
                    <a:custGeom>
                      <a:avLst/>
                      <a:gdLst>
                        <a:gd name="T0" fmla="*/ 260 w 318"/>
                        <a:gd name="T1" fmla="*/ 0 h 183"/>
                        <a:gd name="T2" fmla="*/ 202 w 318"/>
                        <a:gd name="T3" fmla="*/ 95 h 183"/>
                        <a:gd name="T4" fmla="*/ 114 w 318"/>
                        <a:gd name="T5" fmla="*/ 119 h 183"/>
                        <a:gd name="T6" fmla="*/ 27 w 318"/>
                        <a:gd name="T7" fmla="*/ 54 h 183"/>
                        <a:gd name="T8" fmla="*/ 0 w 318"/>
                        <a:gd name="T9" fmla="*/ 107 h 183"/>
                        <a:gd name="T10" fmla="*/ 64 w 318"/>
                        <a:gd name="T11" fmla="*/ 163 h 183"/>
                        <a:gd name="T12" fmla="*/ 110 w 318"/>
                        <a:gd name="T13" fmla="*/ 183 h 183"/>
                        <a:gd name="T14" fmla="*/ 221 w 318"/>
                        <a:gd name="T15" fmla="*/ 152 h 183"/>
                        <a:gd name="T16" fmla="*/ 277 w 318"/>
                        <a:gd name="T17" fmla="*/ 121 h 183"/>
                        <a:gd name="T18" fmla="*/ 318 w 318"/>
                        <a:gd name="T19" fmla="*/ 48 h 183"/>
                        <a:gd name="T20" fmla="*/ 260 w 318"/>
                        <a:gd name="T21" fmla="*/ 0 h 1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318" h="183">
                          <a:moveTo>
                            <a:pt x="260" y="0"/>
                          </a:moveTo>
                          <a:lnTo>
                            <a:pt x="202" y="95"/>
                          </a:lnTo>
                          <a:lnTo>
                            <a:pt x="114" y="119"/>
                          </a:lnTo>
                          <a:lnTo>
                            <a:pt x="27" y="54"/>
                          </a:lnTo>
                          <a:lnTo>
                            <a:pt x="0" y="107"/>
                          </a:lnTo>
                          <a:lnTo>
                            <a:pt x="64" y="163"/>
                          </a:lnTo>
                          <a:lnTo>
                            <a:pt x="110" y="183"/>
                          </a:lnTo>
                          <a:lnTo>
                            <a:pt x="221" y="152"/>
                          </a:lnTo>
                          <a:lnTo>
                            <a:pt x="277" y="121"/>
                          </a:lnTo>
                          <a:lnTo>
                            <a:pt x="318" y="48"/>
                          </a:lnTo>
                          <a:lnTo>
                            <a:pt x="260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08" name="Freeform 28">
                      <a:extLst>
                        <a:ext uri="{FF2B5EF4-FFF2-40B4-BE49-F238E27FC236}">
                          <a16:creationId xmlns:a16="http://schemas.microsoft.com/office/drawing/2014/main" id="{34AB6808-D9F4-9051-8A3B-EA33D11E221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64" y="1424"/>
                      <a:ext cx="322" cy="190"/>
                    </a:xfrm>
                    <a:custGeom>
                      <a:avLst/>
                      <a:gdLst>
                        <a:gd name="T0" fmla="*/ 258 w 322"/>
                        <a:gd name="T1" fmla="*/ 9 h 190"/>
                        <a:gd name="T2" fmla="*/ 266 w 322"/>
                        <a:gd name="T3" fmla="*/ 7 h 190"/>
                        <a:gd name="T4" fmla="*/ 208 w 322"/>
                        <a:gd name="T5" fmla="*/ 102 h 190"/>
                        <a:gd name="T6" fmla="*/ 206 w 322"/>
                        <a:gd name="T7" fmla="*/ 102 h 190"/>
                        <a:gd name="T8" fmla="*/ 118 w 322"/>
                        <a:gd name="T9" fmla="*/ 126 h 190"/>
                        <a:gd name="T10" fmla="*/ 116 w 322"/>
                        <a:gd name="T11" fmla="*/ 126 h 190"/>
                        <a:gd name="T12" fmla="*/ 116 w 322"/>
                        <a:gd name="T13" fmla="*/ 127 h 190"/>
                        <a:gd name="T14" fmla="*/ 114 w 322"/>
                        <a:gd name="T15" fmla="*/ 124 h 190"/>
                        <a:gd name="T16" fmla="*/ 27 w 322"/>
                        <a:gd name="T17" fmla="*/ 59 h 190"/>
                        <a:gd name="T18" fmla="*/ 31 w 322"/>
                        <a:gd name="T19" fmla="*/ 59 h 190"/>
                        <a:gd name="T20" fmla="*/ 8 w 322"/>
                        <a:gd name="T21" fmla="*/ 111 h 190"/>
                        <a:gd name="T22" fmla="*/ 6 w 322"/>
                        <a:gd name="T23" fmla="*/ 109 h 190"/>
                        <a:gd name="T24" fmla="*/ 68 w 322"/>
                        <a:gd name="T25" fmla="*/ 165 h 190"/>
                        <a:gd name="T26" fmla="*/ 68 w 322"/>
                        <a:gd name="T27" fmla="*/ 163 h 190"/>
                        <a:gd name="T28" fmla="*/ 114 w 322"/>
                        <a:gd name="T29" fmla="*/ 183 h 190"/>
                        <a:gd name="T30" fmla="*/ 112 w 322"/>
                        <a:gd name="T31" fmla="*/ 183 h 190"/>
                        <a:gd name="T32" fmla="*/ 223 w 322"/>
                        <a:gd name="T33" fmla="*/ 155 h 190"/>
                        <a:gd name="T34" fmla="*/ 277 w 322"/>
                        <a:gd name="T35" fmla="*/ 122 h 190"/>
                        <a:gd name="T36" fmla="*/ 272 w 322"/>
                        <a:gd name="T37" fmla="*/ 124 h 190"/>
                        <a:gd name="T38" fmla="*/ 315 w 322"/>
                        <a:gd name="T39" fmla="*/ 49 h 190"/>
                        <a:gd name="T40" fmla="*/ 317 w 322"/>
                        <a:gd name="T41" fmla="*/ 55 h 190"/>
                        <a:gd name="T42" fmla="*/ 258 w 322"/>
                        <a:gd name="T43" fmla="*/ 9 h 190"/>
                        <a:gd name="T44" fmla="*/ 264 w 322"/>
                        <a:gd name="T45" fmla="*/ 2 h 190"/>
                        <a:gd name="T46" fmla="*/ 322 w 322"/>
                        <a:gd name="T47" fmla="*/ 49 h 190"/>
                        <a:gd name="T48" fmla="*/ 322 w 322"/>
                        <a:gd name="T49" fmla="*/ 57 h 190"/>
                        <a:gd name="T50" fmla="*/ 281 w 322"/>
                        <a:gd name="T51" fmla="*/ 129 h 190"/>
                        <a:gd name="T52" fmla="*/ 225 w 322"/>
                        <a:gd name="T53" fmla="*/ 163 h 190"/>
                        <a:gd name="T54" fmla="*/ 114 w 322"/>
                        <a:gd name="T55" fmla="*/ 190 h 190"/>
                        <a:gd name="T56" fmla="*/ 112 w 322"/>
                        <a:gd name="T57" fmla="*/ 190 h 190"/>
                        <a:gd name="T58" fmla="*/ 66 w 322"/>
                        <a:gd name="T59" fmla="*/ 170 h 190"/>
                        <a:gd name="T60" fmla="*/ 62 w 322"/>
                        <a:gd name="T61" fmla="*/ 170 h 190"/>
                        <a:gd name="T62" fmla="*/ 0 w 322"/>
                        <a:gd name="T63" fmla="*/ 114 h 190"/>
                        <a:gd name="T64" fmla="*/ 0 w 322"/>
                        <a:gd name="T65" fmla="*/ 111 h 190"/>
                        <a:gd name="T66" fmla="*/ 25 w 322"/>
                        <a:gd name="T67" fmla="*/ 57 h 190"/>
                        <a:gd name="T68" fmla="*/ 29 w 322"/>
                        <a:gd name="T69" fmla="*/ 53 h 190"/>
                        <a:gd name="T70" fmla="*/ 29 w 322"/>
                        <a:gd name="T71" fmla="*/ 55 h 190"/>
                        <a:gd name="T72" fmla="*/ 118 w 322"/>
                        <a:gd name="T73" fmla="*/ 120 h 190"/>
                        <a:gd name="T74" fmla="*/ 116 w 322"/>
                        <a:gd name="T75" fmla="*/ 120 h 190"/>
                        <a:gd name="T76" fmla="*/ 204 w 322"/>
                        <a:gd name="T77" fmla="*/ 96 h 190"/>
                        <a:gd name="T78" fmla="*/ 200 w 322"/>
                        <a:gd name="T79" fmla="*/ 96 h 190"/>
                        <a:gd name="T80" fmla="*/ 258 w 322"/>
                        <a:gd name="T81" fmla="*/ 2 h 190"/>
                        <a:gd name="T82" fmla="*/ 260 w 322"/>
                        <a:gd name="T83" fmla="*/ 2 h 190"/>
                        <a:gd name="T84" fmla="*/ 258 w 322"/>
                        <a:gd name="T85" fmla="*/ 2 h 190"/>
                        <a:gd name="T86" fmla="*/ 260 w 322"/>
                        <a:gd name="T87" fmla="*/ 2 h 190"/>
                        <a:gd name="T88" fmla="*/ 262 w 322"/>
                        <a:gd name="T89" fmla="*/ 0 h 190"/>
                        <a:gd name="T90" fmla="*/ 264 w 322"/>
                        <a:gd name="T91" fmla="*/ 2 h 190"/>
                        <a:gd name="T92" fmla="*/ 258 w 322"/>
                        <a:gd name="T93" fmla="*/ 9 h 1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</a:cxnLst>
                      <a:rect l="0" t="0" r="r" b="b"/>
                      <a:pathLst>
                        <a:path w="322" h="190">
                          <a:moveTo>
                            <a:pt x="258" y="9"/>
                          </a:moveTo>
                          <a:lnTo>
                            <a:pt x="266" y="7"/>
                          </a:lnTo>
                          <a:lnTo>
                            <a:pt x="208" y="102"/>
                          </a:lnTo>
                          <a:lnTo>
                            <a:pt x="206" y="102"/>
                          </a:lnTo>
                          <a:lnTo>
                            <a:pt x="118" y="126"/>
                          </a:lnTo>
                          <a:lnTo>
                            <a:pt x="116" y="126"/>
                          </a:lnTo>
                          <a:lnTo>
                            <a:pt x="116" y="127"/>
                          </a:lnTo>
                          <a:lnTo>
                            <a:pt x="114" y="124"/>
                          </a:lnTo>
                          <a:lnTo>
                            <a:pt x="27" y="59"/>
                          </a:lnTo>
                          <a:lnTo>
                            <a:pt x="31" y="59"/>
                          </a:lnTo>
                          <a:lnTo>
                            <a:pt x="8" y="111"/>
                          </a:lnTo>
                          <a:lnTo>
                            <a:pt x="6" y="109"/>
                          </a:lnTo>
                          <a:lnTo>
                            <a:pt x="68" y="165"/>
                          </a:lnTo>
                          <a:lnTo>
                            <a:pt x="68" y="163"/>
                          </a:lnTo>
                          <a:lnTo>
                            <a:pt x="114" y="183"/>
                          </a:lnTo>
                          <a:lnTo>
                            <a:pt x="112" y="183"/>
                          </a:lnTo>
                          <a:lnTo>
                            <a:pt x="223" y="155"/>
                          </a:lnTo>
                          <a:lnTo>
                            <a:pt x="277" y="122"/>
                          </a:lnTo>
                          <a:lnTo>
                            <a:pt x="272" y="124"/>
                          </a:lnTo>
                          <a:lnTo>
                            <a:pt x="315" y="49"/>
                          </a:lnTo>
                          <a:lnTo>
                            <a:pt x="317" y="55"/>
                          </a:lnTo>
                          <a:lnTo>
                            <a:pt x="258" y="9"/>
                          </a:lnTo>
                          <a:lnTo>
                            <a:pt x="264" y="2"/>
                          </a:lnTo>
                          <a:lnTo>
                            <a:pt x="322" y="49"/>
                          </a:lnTo>
                          <a:lnTo>
                            <a:pt x="322" y="57"/>
                          </a:lnTo>
                          <a:lnTo>
                            <a:pt x="281" y="129"/>
                          </a:lnTo>
                          <a:lnTo>
                            <a:pt x="225" y="163"/>
                          </a:lnTo>
                          <a:lnTo>
                            <a:pt x="114" y="190"/>
                          </a:lnTo>
                          <a:lnTo>
                            <a:pt x="112" y="190"/>
                          </a:lnTo>
                          <a:lnTo>
                            <a:pt x="66" y="170"/>
                          </a:lnTo>
                          <a:lnTo>
                            <a:pt x="62" y="170"/>
                          </a:lnTo>
                          <a:lnTo>
                            <a:pt x="0" y="114"/>
                          </a:lnTo>
                          <a:lnTo>
                            <a:pt x="0" y="111"/>
                          </a:lnTo>
                          <a:lnTo>
                            <a:pt x="25" y="57"/>
                          </a:lnTo>
                          <a:lnTo>
                            <a:pt x="29" y="53"/>
                          </a:lnTo>
                          <a:lnTo>
                            <a:pt x="29" y="55"/>
                          </a:lnTo>
                          <a:lnTo>
                            <a:pt x="118" y="120"/>
                          </a:lnTo>
                          <a:lnTo>
                            <a:pt x="116" y="120"/>
                          </a:lnTo>
                          <a:lnTo>
                            <a:pt x="204" y="96"/>
                          </a:lnTo>
                          <a:lnTo>
                            <a:pt x="200" y="96"/>
                          </a:lnTo>
                          <a:lnTo>
                            <a:pt x="258" y="2"/>
                          </a:lnTo>
                          <a:lnTo>
                            <a:pt x="260" y="2"/>
                          </a:lnTo>
                          <a:lnTo>
                            <a:pt x="258" y="2"/>
                          </a:lnTo>
                          <a:lnTo>
                            <a:pt x="260" y="2"/>
                          </a:lnTo>
                          <a:lnTo>
                            <a:pt x="262" y="0"/>
                          </a:lnTo>
                          <a:lnTo>
                            <a:pt x="264" y="2"/>
                          </a:lnTo>
                          <a:lnTo>
                            <a:pt x="258" y="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09" name="Freeform 29">
                      <a:extLst>
                        <a:ext uri="{FF2B5EF4-FFF2-40B4-BE49-F238E27FC236}">
                          <a16:creationId xmlns:a16="http://schemas.microsoft.com/office/drawing/2014/main" id="{BBE12CB9-146B-F1A7-E54F-C9CA72B70B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03" y="1321"/>
                      <a:ext cx="191" cy="164"/>
                    </a:xfrm>
                    <a:custGeom>
                      <a:avLst/>
                      <a:gdLst>
                        <a:gd name="T0" fmla="*/ 0 w 191"/>
                        <a:gd name="T1" fmla="*/ 0 h 164"/>
                        <a:gd name="T2" fmla="*/ 24 w 191"/>
                        <a:gd name="T3" fmla="*/ 110 h 164"/>
                        <a:gd name="T4" fmla="*/ 94 w 191"/>
                        <a:gd name="T5" fmla="*/ 164 h 164"/>
                        <a:gd name="T6" fmla="*/ 191 w 191"/>
                        <a:gd name="T7" fmla="*/ 142 h 164"/>
                        <a:gd name="T8" fmla="*/ 76 w 191"/>
                        <a:gd name="T9" fmla="*/ 71 h 164"/>
                        <a:gd name="T10" fmla="*/ 0 w 191"/>
                        <a:gd name="T11" fmla="*/ 0 h 1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91" h="164">
                          <a:moveTo>
                            <a:pt x="0" y="0"/>
                          </a:moveTo>
                          <a:lnTo>
                            <a:pt x="24" y="110"/>
                          </a:lnTo>
                          <a:lnTo>
                            <a:pt x="94" y="164"/>
                          </a:lnTo>
                          <a:lnTo>
                            <a:pt x="191" y="142"/>
                          </a:lnTo>
                          <a:lnTo>
                            <a:pt x="76" y="7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10" name="Freeform 30">
                      <a:extLst>
                        <a:ext uri="{FF2B5EF4-FFF2-40B4-BE49-F238E27FC236}">
                          <a16:creationId xmlns:a16="http://schemas.microsoft.com/office/drawing/2014/main" id="{BC6C8F70-73EC-08A2-E5FD-BDE651B9A9E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03" y="1464"/>
                      <a:ext cx="557" cy="301"/>
                    </a:xfrm>
                    <a:custGeom>
                      <a:avLst/>
                      <a:gdLst>
                        <a:gd name="T0" fmla="*/ 489 w 557"/>
                        <a:gd name="T1" fmla="*/ 0 h 301"/>
                        <a:gd name="T2" fmla="*/ 399 w 557"/>
                        <a:gd name="T3" fmla="*/ 23 h 301"/>
                        <a:gd name="T4" fmla="*/ 364 w 557"/>
                        <a:gd name="T5" fmla="*/ 101 h 301"/>
                        <a:gd name="T6" fmla="*/ 308 w 557"/>
                        <a:gd name="T7" fmla="*/ 134 h 301"/>
                        <a:gd name="T8" fmla="*/ 164 w 557"/>
                        <a:gd name="T9" fmla="*/ 174 h 301"/>
                        <a:gd name="T10" fmla="*/ 56 w 557"/>
                        <a:gd name="T11" fmla="*/ 127 h 301"/>
                        <a:gd name="T12" fmla="*/ 0 w 557"/>
                        <a:gd name="T13" fmla="*/ 217 h 301"/>
                        <a:gd name="T14" fmla="*/ 115 w 557"/>
                        <a:gd name="T15" fmla="*/ 282 h 301"/>
                        <a:gd name="T16" fmla="*/ 202 w 557"/>
                        <a:gd name="T17" fmla="*/ 301 h 301"/>
                        <a:gd name="T18" fmla="*/ 347 w 557"/>
                        <a:gd name="T19" fmla="*/ 260 h 301"/>
                        <a:gd name="T20" fmla="*/ 455 w 557"/>
                        <a:gd name="T21" fmla="*/ 174 h 301"/>
                        <a:gd name="T22" fmla="*/ 557 w 557"/>
                        <a:gd name="T23" fmla="*/ 37 h 301"/>
                        <a:gd name="T24" fmla="*/ 489 w 557"/>
                        <a:gd name="T25" fmla="*/ 0 h 3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557" h="301">
                          <a:moveTo>
                            <a:pt x="489" y="0"/>
                          </a:moveTo>
                          <a:lnTo>
                            <a:pt x="399" y="23"/>
                          </a:lnTo>
                          <a:lnTo>
                            <a:pt x="364" y="101"/>
                          </a:lnTo>
                          <a:lnTo>
                            <a:pt x="308" y="134"/>
                          </a:lnTo>
                          <a:lnTo>
                            <a:pt x="164" y="174"/>
                          </a:lnTo>
                          <a:lnTo>
                            <a:pt x="56" y="127"/>
                          </a:lnTo>
                          <a:lnTo>
                            <a:pt x="0" y="217"/>
                          </a:lnTo>
                          <a:lnTo>
                            <a:pt x="115" y="282"/>
                          </a:lnTo>
                          <a:lnTo>
                            <a:pt x="202" y="301"/>
                          </a:lnTo>
                          <a:lnTo>
                            <a:pt x="347" y="260"/>
                          </a:lnTo>
                          <a:lnTo>
                            <a:pt x="455" y="174"/>
                          </a:lnTo>
                          <a:lnTo>
                            <a:pt x="557" y="37"/>
                          </a:lnTo>
                          <a:lnTo>
                            <a:pt x="489" y="0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11" name="Freeform 31">
                      <a:extLst>
                        <a:ext uri="{FF2B5EF4-FFF2-40B4-BE49-F238E27FC236}">
                          <a16:creationId xmlns:a16="http://schemas.microsoft.com/office/drawing/2014/main" id="{128343CE-0CCA-C8B5-413E-4C643E9D446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48" y="1521"/>
                      <a:ext cx="892" cy="540"/>
                    </a:xfrm>
                    <a:custGeom>
                      <a:avLst/>
                      <a:gdLst>
                        <a:gd name="T0" fmla="*/ 892 w 892"/>
                        <a:gd name="T1" fmla="*/ 264 h 540"/>
                        <a:gd name="T2" fmla="*/ 686 w 892"/>
                        <a:gd name="T3" fmla="*/ 160 h 540"/>
                        <a:gd name="T4" fmla="*/ 563 w 892"/>
                        <a:gd name="T5" fmla="*/ 282 h 540"/>
                        <a:gd name="T6" fmla="*/ 605 w 892"/>
                        <a:gd name="T7" fmla="*/ 433 h 540"/>
                        <a:gd name="T8" fmla="*/ 557 w 892"/>
                        <a:gd name="T9" fmla="*/ 446 h 540"/>
                        <a:gd name="T10" fmla="*/ 516 w 892"/>
                        <a:gd name="T11" fmla="*/ 295 h 540"/>
                        <a:gd name="T12" fmla="*/ 361 w 892"/>
                        <a:gd name="T13" fmla="*/ 334 h 540"/>
                        <a:gd name="T14" fmla="*/ 184 w 892"/>
                        <a:gd name="T15" fmla="*/ 270 h 540"/>
                        <a:gd name="T16" fmla="*/ 207 w 892"/>
                        <a:gd name="T17" fmla="*/ 363 h 540"/>
                        <a:gd name="T18" fmla="*/ 173 w 892"/>
                        <a:gd name="T19" fmla="*/ 455 h 540"/>
                        <a:gd name="T20" fmla="*/ 241 w 892"/>
                        <a:gd name="T21" fmla="*/ 531 h 540"/>
                        <a:gd name="T22" fmla="*/ 215 w 892"/>
                        <a:gd name="T23" fmla="*/ 540 h 540"/>
                        <a:gd name="T24" fmla="*/ 0 w 892"/>
                        <a:gd name="T25" fmla="*/ 395 h 540"/>
                        <a:gd name="T26" fmla="*/ 21 w 892"/>
                        <a:gd name="T27" fmla="*/ 357 h 540"/>
                        <a:gd name="T28" fmla="*/ 139 w 892"/>
                        <a:gd name="T29" fmla="*/ 421 h 540"/>
                        <a:gd name="T30" fmla="*/ 175 w 892"/>
                        <a:gd name="T31" fmla="*/ 361 h 540"/>
                        <a:gd name="T32" fmla="*/ 140 w 892"/>
                        <a:gd name="T33" fmla="*/ 257 h 540"/>
                        <a:gd name="T34" fmla="*/ 97 w 892"/>
                        <a:gd name="T35" fmla="*/ 230 h 540"/>
                        <a:gd name="T36" fmla="*/ 137 w 892"/>
                        <a:gd name="T37" fmla="*/ 185 h 540"/>
                        <a:gd name="T38" fmla="*/ 244 w 892"/>
                        <a:gd name="T39" fmla="*/ 253 h 540"/>
                        <a:gd name="T40" fmla="*/ 363 w 892"/>
                        <a:gd name="T41" fmla="*/ 291 h 540"/>
                        <a:gd name="T42" fmla="*/ 531 w 892"/>
                        <a:gd name="T43" fmla="*/ 243 h 540"/>
                        <a:gd name="T44" fmla="*/ 661 w 892"/>
                        <a:gd name="T45" fmla="*/ 129 h 540"/>
                        <a:gd name="T46" fmla="*/ 746 w 892"/>
                        <a:gd name="T47" fmla="*/ 0 h 540"/>
                        <a:gd name="T48" fmla="*/ 776 w 892"/>
                        <a:gd name="T49" fmla="*/ 15 h 540"/>
                        <a:gd name="T50" fmla="*/ 757 w 892"/>
                        <a:gd name="T51" fmla="*/ 51 h 540"/>
                        <a:gd name="T52" fmla="*/ 844 w 892"/>
                        <a:gd name="T53" fmla="*/ 95 h 540"/>
                        <a:gd name="T54" fmla="*/ 892 w 892"/>
                        <a:gd name="T55" fmla="*/ 264 h 5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892" h="540">
                          <a:moveTo>
                            <a:pt x="892" y="264"/>
                          </a:moveTo>
                          <a:lnTo>
                            <a:pt x="686" y="160"/>
                          </a:lnTo>
                          <a:lnTo>
                            <a:pt x="563" y="282"/>
                          </a:lnTo>
                          <a:lnTo>
                            <a:pt x="605" y="433"/>
                          </a:lnTo>
                          <a:lnTo>
                            <a:pt x="557" y="446"/>
                          </a:lnTo>
                          <a:lnTo>
                            <a:pt x="516" y="295"/>
                          </a:lnTo>
                          <a:lnTo>
                            <a:pt x="361" y="334"/>
                          </a:lnTo>
                          <a:lnTo>
                            <a:pt x="184" y="270"/>
                          </a:lnTo>
                          <a:lnTo>
                            <a:pt x="207" y="363"/>
                          </a:lnTo>
                          <a:lnTo>
                            <a:pt x="173" y="455"/>
                          </a:lnTo>
                          <a:lnTo>
                            <a:pt x="241" y="531"/>
                          </a:lnTo>
                          <a:lnTo>
                            <a:pt x="215" y="540"/>
                          </a:lnTo>
                          <a:lnTo>
                            <a:pt x="0" y="395"/>
                          </a:lnTo>
                          <a:lnTo>
                            <a:pt x="21" y="357"/>
                          </a:lnTo>
                          <a:lnTo>
                            <a:pt x="139" y="421"/>
                          </a:lnTo>
                          <a:lnTo>
                            <a:pt x="175" y="361"/>
                          </a:lnTo>
                          <a:lnTo>
                            <a:pt x="140" y="257"/>
                          </a:lnTo>
                          <a:lnTo>
                            <a:pt x="97" y="230"/>
                          </a:lnTo>
                          <a:lnTo>
                            <a:pt x="137" y="185"/>
                          </a:lnTo>
                          <a:lnTo>
                            <a:pt x="244" y="253"/>
                          </a:lnTo>
                          <a:lnTo>
                            <a:pt x="363" y="291"/>
                          </a:lnTo>
                          <a:lnTo>
                            <a:pt x="531" y="243"/>
                          </a:lnTo>
                          <a:lnTo>
                            <a:pt x="661" y="129"/>
                          </a:lnTo>
                          <a:lnTo>
                            <a:pt x="746" y="0"/>
                          </a:lnTo>
                          <a:lnTo>
                            <a:pt x="776" y="15"/>
                          </a:lnTo>
                          <a:lnTo>
                            <a:pt x="757" y="51"/>
                          </a:lnTo>
                          <a:lnTo>
                            <a:pt x="844" y="95"/>
                          </a:lnTo>
                          <a:lnTo>
                            <a:pt x="892" y="264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12" name="Freeform 32">
                      <a:extLst>
                        <a:ext uri="{FF2B5EF4-FFF2-40B4-BE49-F238E27FC236}">
                          <a16:creationId xmlns:a16="http://schemas.microsoft.com/office/drawing/2014/main" id="{56C1D86F-B394-3973-E0D7-E36EAB9DAC6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60" y="1596"/>
                      <a:ext cx="168" cy="148"/>
                    </a:xfrm>
                    <a:custGeom>
                      <a:avLst/>
                      <a:gdLst>
                        <a:gd name="T0" fmla="*/ 142 w 168"/>
                        <a:gd name="T1" fmla="*/ 59 h 148"/>
                        <a:gd name="T2" fmla="*/ 30 w 168"/>
                        <a:gd name="T3" fmla="*/ 0 h 148"/>
                        <a:gd name="T4" fmla="*/ 0 w 168"/>
                        <a:gd name="T5" fmla="*/ 59 h 148"/>
                        <a:gd name="T6" fmla="*/ 168 w 168"/>
                        <a:gd name="T7" fmla="*/ 148 h 148"/>
                        <a:gd name="T8" fmla="*/ 142 w 168"/>
                        <a:gd name="T9" fmla="*/ 59 h 1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68" h="148">
                          <a:moveTo>
                            <a:pt x="142" y="59"/>
                          </a:moveTo>
                          <a:lnTo>
                            <a:pt x="30" y="0"/>
                          </a:lnTo>
                          <a:lnTo>
                            <a:pt x="0" y="59"/>
                          </a:lnTo>
                          <a:lnTo>
                            <a:pt x="168" y="148"/>
                          </a:lnTo>
                          <a:lnTo>
                            <a:pt x="142" y="59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13" name="Freeform 33">
                      <a:extLst>
                        <a:ext uri="{FF2B5EF4-FFF2-40B4-BE49-F238E27FC236}">
                          <a16:creationId xmlns:a16="http://schemas.microsoft.com/office/drawing/2014/main" id="{AB97AF9C-CEAB-E94D-1B2D-1D86746238C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15" y="1685"/>
                      <a:ext cx="199" cy="269"/>
                    </a:xfrm>
                    <a:custGeom>
                      <a:avLst/>
                      <a:gdLst>
                        <a:gd name="T0" fmla="*/ 120 w 199"/>
                        <a:gd name="T1" fmla="*/ 0 h 269"/>
                        <a:gd name="T2" fmla="*/ 0 w 199"/>
                        <a:gd name="T3" fmla="*/ 127 h 269"/>
                        <a:gd name="T4" fmla="*/ 37 w 199"/>
                        <a:gd name="T5" fmla="*/ 269 h 269"/>
                        <a:gd name="T6" fmla="*/ 121 w 199"/>
                        <a:gd name="T7" fmla="*/ 248 h 269"/>
                        <a:gd name="T8" fmla="*/ 199 w 199"/>
                        <a:gd name="T9" fmla="*/ 45 h 269"/>
                        <a:gd name="T10" fmla="*/ 120 w 199"/>
                        <a:gd name="T11" fmla="*/ 0 h 2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99" h="269">
                          <a:moveTo>
                            <a:pt x="120" y="0"/>
                          </a:moveTo>
                          <a:lnTo>
                            <a:pt x="0" y="127"/>
                          </a:lnTo>
                          <a:lnTo>
                            <a:pt x="37" y="269"/>
                          </a:lnTo>
                          <a:lnTo>
                            <a:pt x="121" y="248"/>
                          </a:lnTo>
                          <a:lnTo>
                            <a:pt x="199" y="45"/>
                          </a:lnTo>
                          <a:lnTo>
                            <a:pt x="120" y="0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14" name="Freeform 34">
                      <a:extLst>
                        <a:ext uri="{FF2B5EF4-FFF2-40B4-BE49-F238E27FC236}">
                          <a16:creationId xmlns:a16="http://schemas.microsoft.com/office/drawing/2014/main" id="{5B5B1D1C-9064-9295-C703-EAF25B790E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91" y="1748"/>
                      <a:ext cx="173" cy="168"/>
                    </a:xfrm>
                    <a:custGeom>
                      <a:avLst/>
                      <a:gdLst>
                        <a:gd name="T0" fmla="*/ 151 w 173"/>
                        <a:gd name="T1" fmla="*/ 39 h 168"/>
                        <a:gd name="T2" fmla="*/ 69 w 173"/>
                        <a:gd name="T3" fmla="*/ 0 h 168"/>
                        <a:gd name="T4" fmla="*/ 0 w 173"/>
                        <a:gd name="T5" fmla="*/ 168 h 168"/>
                        <a:gd name="T6" fmla="*/ 173 w 173"/>
                        <a:gd name="T7" fmla="*/ 120 h 168"/>
                        <a:gd name="T8" fmla="*/ 151 w 173"/>
                        <a:gd name="T9" fmla="*/ 39 h 1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3" h="168">
                          <a:moveTo>
                            <a:pt x="151" y="39"/>
                          </a:moveTo>
                          <a:lnTo>
                            <a:pt x="69" y="0"/>
                          </a:lnTo>
                          <a:lnTo>
                            <a:pt x="0" y="168"/>
                          </a:lnTo>
                          <a:lnTo>
                            <a:pt x="173" y="120"/>
                          </a:lnTo>
                          <a:lnTo>
                            <a:pt x="151" y="39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15" name="Freeform 35">
                      <a:extLst>
                        <a:ext uri="{FF2B5EF4-FFF2-40B4-BE49-F238E27FC236}">
                          <a16:creationId xmlns:a16="http://schemas.microsoft.com/office/drawing/2014/main" id="{D08FB869-4D46-AEEB-CB05-1240085367D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20" y="1794"/>
                      <a:ext cx="380" cy="258"/>
                    </a:xfrm>
                    <a:custGeom>
                      <a:avLst/>
                      <a:gdLst>
                        <a:gd name="T0" fmla="*/ 364 w 380"/>
                        <a:gd name="T1" fmla="*/ 125 h 258"/>
                        <a:gd name="T2" fmla="*/ 380 w 380"/>
                        <a:gd name="T3" fmla="*/ 174 h 258"/>
                        <a:gd name="T4" fmla="*/ 70 w 380"/>
                        <a:gd name="T5" fmla="*/ 258 h 258"/>
                        <a:gd name="T6" fmla="*/ 0 w 380"/>
                        <a:gd name="T7" fmla="*/ 183 h 258"/>
                        <a:gd name="T8" fmla="*/ 35 w 380"/>
                        <a:gd name="T9" fmla="*/ 97 h 258"/>
                        <a:gd name="T10" fmla="*/ 13 w 380"/>
                        <a:gd name="T11" fmla="*/ 0 h 258"/>
                        <a:gd name="T12" fmla="*/ 114 w 380"/>
                        <a:gd name="T13" fmla="*/ 39 h 258"/>
                        <a:gd name="T14" fmla="*/ 186 w 380"/>
                        <a:gd name="T15" fmla="*/ 67 h 258"/>
                        <a:gd name="T16" fmla="*/ 238 w 380"/>
                        <a:gd name="T17" fmla="*/ 54 h 258"/>
                        <a:gd name="T18" fmla="*/ 261 w 380"/>
                        <a:gd name="T19" fmla="*/ 155 h 258"/>
                        <a:gd name="T20" fmla="*/ 364 w 380"/>
                        <a:gd name="T21" fmla="*/ 125 h 2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380" h="258">
                          <a:moveTo>
                            <a:pt x="364" y="125"/>
                          </a:moveTo>
                          <a:lnTo>
                            <a:pt x="380" y="174"/>
                          </a:lnTo>
                          <a:lnTo>
                            <a:pt x="70" y="258"/>
                          </a:lnTo>
                          <a:lnTo>
                            <a:pt x="0" y="183"/>
                          </a:lnTo>
                          <a:lnTo>
                            <a:pt x="35" y="97"/>
                          </a:lnTo>
                          <a:lnTo>
                            <a:pt x="13" y="0"/>
                          </a:lnTo>
                          <a:lnTo>
                            <a:pt x="114" y="39"/>
                          </a:lnTo>
                          <a:lnTo>
                            <a:pt x="186" y="67"/>
                          </a:lnTo>
                          <a:lnTo>
                            <a:pt x="238" y="54"/>
                          </a:lnTo>
                          <a:lnTo>
                            <a:pt x="261" y="155"/>
                          </a:lnTo>
                          <a:lnTo>
                            <a:pt x="364" y="125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16" name="Freeform 36">
                      <a:extLst>
                        <a:ext uri="{FF2B5EF4-FFF2-40B4-BE49-F238E27FC236}">
                          <a16:creationId xmlns:a16="http://schemas.microsoft.com/office/drawing/2014/main" id="{0CAEA43F-E721-A7F6-CD6F-DB1C351953F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71" y="1752"/>
                      <a:ext cx="152" cy="193"/>
                    </a:xfrm>
                    <a:custGeom>
                      <a:avLst/>
                      <a:gdLst>
                        <a:gd name="T0" fmla="*/ 73 w 152"/>
                        <a:gd name="T1" fmla="*/ 0 h 193"/>
                        <a:gd name="T2" fmla="*/ 0 w 152"/>
                        <a:gd name="T3" fmla="*/ 123 h 193"/>
                        <a:gd name="T4" fmla="*/ 116 w 152"/>
                        <a:gd name="T5" fmla="*/ 193 h 193"/>
                        <a:gd name="T6" fmla="*/ 152 w 152"/>
                        <a:gd name="T7" fmla="*/ 129 h 193"/>
                        <a:gd name="T8" fmla="*/ 119 w 152"/>
                        <a:gd name="T9" fmla="*/ 29 h 193"/>
                        <a:gd name="T10" fmla="*/ 73 w 152"/>
                        <a:gd name="T11" fmla="*/ 0 h 1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52" h="193">
                          <a:moveTo>
                            <a:pt x="73" y="0"/>
                          </a:moveTo>
                          <a:lnTo>
                            <a:pt x="0" y="123"/>
                          </a:lnTo>
                          <a:lnTo>
                            <a:pt x="116" y="193"/>
                          </a:lnTo>
                          <a:lnTo>
                            <a:pt x="152" y="129"/>
                          </a:lnTo>
                          <a:lnTo>
                            <a:pt x="119" y="29"/>
                          </a:lnTo>
                          <a:lnTo>
                            <a:pt x="7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17" name="Freeform 37">
                      <a:extLst>
                        <a:ext uri="{FF2B5EF4-FFF2-40B4-BE49-F238E27FC236}">
                          <a16:creationId xmlns:a16="http://schemas.microsoft.com/office/drawing/2014/main" id="{B3CAD2FE-2934-2511-6E05-CC4563F3FD9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23" y="1926"/>
                      <a:ext cx="226" cy="225"/>
                    </a:xfrm>
                    <a:custGeom>
                      <a:avLst/>
                      <a:gdLst>
                        <a:gd name="T0" fmla="*/ 120 w 226"/>
                        <a:gd name="T1" fmla="*/ 0 h 225"/>
                        <a:gd name="T2" fmla="*/ 226 w 226"/>
                        <a:gd name="T3" fmla="*/ 72 h 225"/>
                        <a:gd name="T4" fmla="*/ 168 w 226"/>
                        <a:gd name="T5" fmla="*/ 181 h 225"/>
                        <a:gd name="T6" fmla="*/ 13 w 226"/>
                        <a:gd name="T7" fmla="*/ 225 h 225"/>
                        <a:gd name="T8" fmla="*/ 0 w 226"/>
                        <a:gd name="T9" fmla="*/ 179 h 225"/>
                        <a:gd name="T10" fmla="*/ 120 w 226"/>
                        <a:gd name="T11" fmla="*/ 0 h 2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26" h="225">
                          <a:moveTo>
                            <a:pt x="120" y="0"/>
                          </a:moveTo>
                          <a:lnTo>
                            <a:pt x="226" y="72"/>
                          </a:lnTo>
                          <a:lnTo>
                            <a:pt x="168" y="181"/>
                          </a:lnTo>
                          <a:lnTo>
                            <a:pt x="13" y="225"/>
                          </a:lnTo>
                          <a:lnTo>
                            <a:pt x="0" y="179"/>
                          </a:lnTo>
                          <a:lnTo>
                            <a:pt x="12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18" name="Freeform 38">
                      <a:extLst>
                        <a:ext uri="{FF2B5EF4-FFF2-40B4-BE49-F238E27FC236}">
                          <a16:creationId xmlns:a16="http://schemas.microsoft.com/office/drawing/2014/main" id="{6FFB1CCE-2110-6B38-1CE5-B5E40C5187E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03" y="1836"/>
                      <a:ext cx="164" cy="174"/>
                    </a:xfrm>
                    <a:custGeom>
                      <a:avLst/>
                      <a:gdLst>
                        <a:gd name="T0" fmla="*/ 164 w 164"/>
                        <a:gd name="T1" fmla="*/ 44 h 174"/>
                        <a:gd name="T2" fmla="*/ 97 w 164"/>
                        <a:gd name="T3" fmla="*/ 0 h 174"/>
                        <a:gd name="T4" fmla="*/ 48 w 164"/>
                        <a:gd name="T5" fmla="*/ 15 h 174"/>
                        <a:gd name="T6" fmla="*/ 89 w 164"/>
                        <a:gd name="T7" fmla="*/ 61 h 174"/>
                        <a:gd name="T8" fmla="*/ 0 w 164"/>
                        <a:gd name="T9" fmla="*/ 57 h 174"/>
                        <a:gd name="T10" fmla="*/ 26 w 164"/>
                        <a:gd name="T11" fmla="*/ 154 h 174"/>
                        <a:gd name="T12" fmla="*/ 78 w 164"/>
                        <a:gd name="T13" fmla="*/ 174 h 174"/>
                        <a:gd name="T14" fmla="*/ 146 w 164"/>
                        <a:gd name="T15" fmla="*/ 75 h 174"/>
                        <a:gd name="T16" fmla="*/ 164 w 164"/>
                        <a:gd name="T17" fmla="*/ 44 h 1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64" h="174">
                          <a:moveTo>
                            <a:pt x="164" y="44"/>
                          </a:moveTo>
                          <a:lnTo>
                            <a:pt x="97" y="0"/>
                          </a:lnTo>
                          <a:lnTo>
                            <a:pt x="48" y="15"/>
                          </a:lnTo>
                          <a:lnTo>
                            <a:pt x="89" y="61"/>
                          </a:lnTo>
                          <a:lnTo>
                            <a:pt x="0" y="57"/>
                          </a:lnTo>
                          <a:lnTo>
                            <a:pt x="26" y="154"/>
                          </a:lnTo>
                          <a:lnTo>
                            <a:pt x="78" y="174"/>
                          </a:lnTo>
                          <a:lnTo>
                            <a:pt x="146" y="75"/>
                          </a:lnTo>
                          <a:lnTo>
                            <a:pt x="164" y="4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19" name="Freeform 39">
                      <a:extLst>
                        <a:ext uri="{FF2B5EF4-FFF2-40B4-BE49-F238E27FC236}">
                          <a16:creationId xmlns:a16="http://schemas.microsoft.com/office/drawing/2014/main" id="{ACBC620B-FEDB-1618-3D9E-C8190288BFA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22" y="1698"/>
                      <a:ext cx="186" cy="128"/>
                    </a:xfrm>
                    <a:custGeom>
                      <a:avLst/>
                      <a:gdLst>
                        <a:gd name="T0" fmla="*/ 58 w 186"/>
                        <a:gd name="T1" fmla="*/ 128 h 128"/>
                        <a:gd name="T2" fmla="*/ 56 w 186"/>
                        <a:gd name="T3" fmla="*/ 95 h 128"/>
                        <a:gd name="T4" fmla="*/ 0 w 186"/>
                        <a:gd name="T5" fmla="*/ 75 h 128"/>
                        <a:gd name="T6" fmla="*/ 51 w 186"/>
                        <a:gd name="T7" fmla="*/ 60 h 128"/>
                        <a:gd name="T8" fmla="*/ 60 w 186"/>
                        <a:gd name="T9" fmla="*/ 17 h 128"/>
                        <a:gd name="T10" fmla="*/ 88 w 186"/>
                        <a:gd name="T11" fmla="*/ 46 h 128"/>
                        <a:gd name="T12" fmla="*/ 113 w 186"/>
                        <a:gd name="T13" fmla="*/ 0 h 128"/>
                        <a:gd name="T14" fmla="*/ 145 w 186"/>
                        <a:gd name="T15" fmla="*/ 24 h 128"/>
                        <a:gd name="T16" fmla="*/ 128 w 186"/>
                        <a:gd name="T17" fmla="*/ 51 h 128"/>
                        <a:gd name="T18" fmla="*/ 186 w 186"/>
                        <a:gd name="T19" fmla="*/ 54 h 128"/>
                        <a:gd name="T20" fmla="*/ 154 w 186"/>
                        <a:gd name="T21" fmla="*/ 72 h 128"/>
                        <a:gd name="T22" fmla="*/ 169 w 186"/>
                        <a:gd name="T23" fmla="*/ 99 h 128"/>
                        <a:gd name="T24" fmla="*/ 108 w 186"/>
                        <a:gd name="T25" fmla="*/ 87 h 128"/>
                        <a:gd name="T26" fmla="*/ 88 w 186"/>
                        <a:gd name="T27" fmla="*/ 119 h 128"/>
                        <a:gd name="T28" fmla="*/ 58 w 186"/>
                        <a:gd name="T29" fmla="*/ 128 h 1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186" h="128">
                          <a:moveTo>
                            <a:pt x="58" y="128"/>
                          </a:moveTo>
                          <a:lnTo>
                            <a:pt x="56" y="95"/>
                          </a:lnTo>
                          <a:lnTo>
                            <a:pt x="0" y="75"/>
                          </a:lnTo>
                          <a:lnTo>
                            <a:pt x="51" y="60"/>
                          </a:lnTo>
                          <a:lnTo>
                            <a:pt x="60" y="17"/>
                          </a:lnTo>
                          <a:lnTo>
                            <a:pt x="88" y="46"/>
                          </a:lnTo>
                          <a:lnTo>
                            <a:pt x="113" y="0"/>
                          </a:lnTo>
                          <a:lnTo>
                            <a:pt x="145" y="24"/>
                          </a:lnTo>
                          <a:lnTo>
                            <a:pt x="128" y="51"/>
                          </a:lnTo>
                          <a:lnTo>
                            <a:pt x="186" y="54"/>
                          </a:lnTo>
                          <a:lnTo>
                            <a:pt x="154" y="72"/>
                          </a:lnTo>
                          <a:lnTo>
                            <a:pt x="169" y="99"/>
                          </a:lnTo>
                          <a:lnTo>
                            <a:pt x="108" y="87"/>
                          </a:lnTo>
                          <a:lnTo>
                            <a:pt x="88" y="119"/>
                          </a:lnTo>
                          <a:lnTo>
                            <a:pt x="58" y="128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20" name="Freeform 40">
                      <a:extLst>
                        <a:ext uri="{FF2B5EF4-FFF2-40B4-BE49-F238E27FC236}">
                          <a16:creationId xmlns:a16="http://schemas.microsoft.com/office/drawing/2014/main" id="{8D9DA600-28E7-E1F7-75FA-2FE76AD906F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78" y="1743"/>
                      <a:ext cx="68" cy="111"/>
                    </a:xfrm>
                    <a:custGeom>
                      <a:avLst/>
                      <a:gdLst>
                        <a:gd name="T0" fmla="*/ 68 w 68"/>
                        <a:gd name="T1" fmla="*/ 94 h 111"/>
                        <a:gd name="T2" fmla="*/ 58 w 68"/>
                        <a:gd name="T3" fmla="*/ 47 h 111"/>
                        <a:gd name="T4" fmla="*/ 36 w 68"/>
                        <a:gd name="T5" fmla="*/ 54 h 111"/>
                        <a:gd name="T6" fmla="*/ 24 w 68"/>
                        <a:gd name="T7" fmla="*/ 0 h 111"/>
                        <a:gd name="T8" fmla="*/ 13 w 68"/>
                        <a:gd name="T9" fmla="*/ 54 h 111"/>
                        <a:gd name="T10" fmla="*/ 0 w 68"/>
                        <a:gd name="T11" fmla="*/ 58 h 111"/>
                        <a:gd name="T12" fmla="*/ 9 w 68"/>
                        <a:gd name="T13" fmla="*/ 111 h 111"/>
                        <a:gd name="T14" fmla="*/ 27 w 68"/>
                        <a:gd name="T15" fmla="*/ 92 h 111"/>
                        <a:gd name="T16" fmla="*/ 31 w 68"/>
                        <a:gd name="T17" fmla="*/ 111 h 111"/>
                        <a:gd name="T18" fmla="*/ 68 w 68"/>
                        <a:gd name="T19" fmla="*/ 94 h 1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68" h="111">
                          <a:moveTo>
                            <a:pt x="68" y="94"/>
                          </a:moveTo>
                          <a:lnTo>
                            <a:pt x="58" y="47"/>
                          </a:lnTo>
                          <a:lnTo>
                            <a:pt x="36" y="54"/>
                          </a:lnTo>
                          <a:lnTo>
                            <a:pt x="24" y="0"/>
                          </a:lnTo>
                          <a:lnTo>
                            <a:pt x="13" y="54"/>
                          </a:lnTo>
                          <a:lnTo>
                            <a:pt x="0" y="58"/>
                          </a:lnTo>
                          <a:lnTo>
                            <a:pt x="9" y="111"/>
                          </a:lnTo>
                          <a:lnTo>
                            <a:pt x="27" y="92"/>
                          </a:lnTo>
                          <a:lnTo>
                            <a:pt x="31" y="111"/>
                          </a:lnTo>
                          <a:lnTo>
                            <a:pt x="68" y="94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21" name="Freeform 41">
                      <a:extLst>
                        <a:ext uri="{FF2B5EF4-FFF2-40B4-BE49-F238E27FC236}">
                          <a16:creationId xmlns:a16="http://schemas.microsoft.com/office/drawing/2014/main" id="{38244CCE-561D-ED0C-D12B-9429556FA34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56" y="1817"/>
                      <a:ext cx="137" cy="133"/>
                    </a:xfrm>
                    <a:custGeom>
                      <a:avLst/>
                      <a:gdLst>
                        <a:gd name="T0" fmla="*/ 106 w 137"/>
                        <a:gd name="T1" fmla="*/ 0 h 133"/>
                        <a:gd name="T2" fmla="*/ 0 w 137"/>
                        <a:gd name="T3" fmla="*/ 27 h 133"/>
                        <a:gd name="T4" fmla="*/ 25 w 137"/>
                        <a:gd name="T5" fmla="*/ 133 h 133"/>
                        <a:gd name="T6" fmla="*/ 137 w 137"/>
                        <a:gd name="T7" fmla="*/ 99 h 133"/>
                        <a:gd name="T8" fmla="*/ 106 w 137"/>
                        <a:gd name="T9" fmla="*/ 0 h 1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37" h="133">
                          <a:moveTo>
                            <a:pt x="106" y="0"/>
                          </a:moveTo>
                          <a:lnTo>
                            <a:pt x="0" y="27"/>
                          </a:lnTo>
                          <a:lnTo>
                            <a:pt x="25" y="133"/>
                          </a:lnTo>
                          <a:lnTo>
                            <a:pt x="137" y="99"/>
                          </a:lnTo>
                          <a:lnTo>
                            <a:pt x="106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22" name="Freeform 42">
                      <a:extLst>
                        <a:ext uri="{FF2B5EF4-FFF2-40B4-BE49-F238E27FC236}">
                          <a16:creationId xmlns:a16="http://schemas.microsoft.com/office/drawing/2014/main" id="{5A6FAE34-93CB-D1A4-AA75-C86C486E86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62" y="1475"/>
                      <a:ext cx="338" cy="162"/>
                    </a:xfrm>
                    <a:custGeom>
                      <a:avLst/>
                      <a:gdLst>
                        <a:gd name="T0" fmla="*/ 315 w 338"/>
                        <a:gd name="T1" fmla="*/ 0 h 162"/>
                        <a:gd name="T2" fmla="*/ 278 w 338"/>
                        <a:gd name="T3" fmla="*/ 65 h 162"/>
                        <a:gd name="T4" fmla="*/ 237 w 338"/>
                        <a:gd name="T5" fmla="*/ 96 h 162"/>
                        <a:gd name="T6" fmla="*/ 118 w 338"/>
                        <a:gd name="T7" fmla="*/ 129 h 162"/>
                        <a:gd name="T8" fmla="*/ 72 w 338"/>
                        <a:gd name="T9" fmla="*/ 111 h 162"/>
                        <a:gd name="T10" fmla="*/ 11 w 338"/>
                        <a:gd name="T11" fmla="*/ 63 h 162"/>
                        <a:gd name="T12" fmla="*/ 0 w 338"/>
                        <a:gd name="T13" fmla="*/ 113 h 162"/>
                        <a:gd name="T14" fmla="*/ 105 w 338"/>
                        <a:gd name="T15" fmla="*/ 162 h 162"/>
                        <a:gd name="T16" fmla="*/ 254 w 338"/>
                        <a:gd name="T17" fmla="*/ 122 h 162"/>
                        <a:gd name="T18" fmla="*/ 310 w 338"/>
                        <a:gd name="T19" fmla="*/ 83 h 162"/>
                        <a:gd name="T20" fmla="*/ 338 w 338"/>
                        <a:gd name="T21" fmla="*/ 16 h 162"/>
                        <a:gd name="T22" fmla="*/ 315 w 338"/>
                        <a:gd name="T23" fmla="*/ 0 h 1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338" h="162">
                          <a:moveTo>
                            <a:pt x="315" y="0"/>
                          </a:moveTo>
                          <a:lnTo>
                            <a:pt x="278" y="65"/>
                          </a:lnTo>
                          <a:lnTo>
                            <a:pt x="237" y="96"/>
                          </a:lnTo>
                          <a:lnTo>
                            <a:pt x="118" y="129"/>
                          </a:lnTo>
                          <a:lnTo>
                            <a:pt x="72" y="111"/>
                          </a:lnTo>
                          <a:lnTo>
                            <a:pt x="11" y="63"/>
                          </a:lnTo>
                          <a:lnTo>
                            <a:pt x="0" y="113"/>
                          </a:lnTo>
                          <a:lnTo>
                            <a:pt x="105" y="162"/>
                          </a:lnTo>
                          <a:lnTo>
                            <a:pt x="254" y="122"/>
                          </a:lnTo>
                          <a:lnTo>
                            <a:pt x="310" y="83"/>
                          </a:lnTo>
                          <a:lnTo>
                            <a:pt x="338" y="16"/>
                          </a:lnTo>
                          <a:lnTo>
                            <a:pt x="315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23" name="Freeform 43">
                      <a:extLst>
                        <a:ext uri="{FF2B5EF4-FFF2-40B4-BE49-F238E27FC236}">
                          <a16:creationId xmlns:a16="http://schemas.microsoft.com/office/drawing/2014/main" id="{A64F1661-EEA1-3512-7BDA-DC11BC82A20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67" y="1269"/>
                      <a:ext cx="129" cy="401"/>
                    </a:xfrm>
                    <a:custGeom>
                      <a:avLst/>
                      <a:gdLst>
                        <a:gd name="T0" fmla="*/ 129 w 129"/>
                        <a:gd name="T1" fmla="*/ 207 h 401"/>
                        <a:gd name="T2" fmla="*/ 73 w 129"/>
                        <a:gd name="T3" fmla="*/ 0 h 401"/>
                        <a:gd name="T4" fmla="*/ 9 w 129"/>
                        <a:gd name="T5" fmla="*/ 143 h 401"/>
                        <a:gd name="T6" fmla="*/ 0 w 129"/>
                        <a:gd name="T7" fmla="*/ 246 h 401"/>
                        <a:gd name="T8" fmla="*/ 40 w 129"/>
                        <a:gd name="T9" fmla="*/ 401 h 401"/>
                        <a:gd name="T10" fmla="*/ 93 w 129"/>
                        <a:gd name="T11" fmla="*/ 314 h 401"/>
                        <a:gd name="T12" fmla="*/ 101 w 129"/>
                        <a:gd name="T13" fmla="*/ 265 h 401"/>
                        <a:gd name="T14" fmla="*/ 129 w 129"/>
                        <a:gd name="T15" fmla="*/ 207 h 4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29" h="401">
                          <a:moveTo>
                            <a:pt x="129" y="207"/>
                          </a:moveTo>
                          <a:lnTo>
                            <a:pt x="73" y="0"/>
                          </a:lnTo>
                          <a:lnTo>
                            <a:pt x="9" y="143"/>
                          </a:lnTo>
                          <a:lnTo>
                            <a:pt x="0" y="246"/>
                          </a:lnTo>
                          <a:lnTo>
                            <a:pt x="40" y="401"/>
                          </a:lnTo>
                          <a:lnTo>
                            <a:pt x="93" y="314"/>
                          </a:lnTo>
                          <a:lnTo>
                            <a:pt x="101" y="265"/>
                          </a:lnTo>
                          <a:lnTo>
                            <a:pt x="129" y="207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24" name="Freeform 44">
                      <a:extLst>
                        <a:ext uri="{FF2B5EF4-FFF2-40B4-BE49-F238E27FC236}">
                          <a16:creationId xmlns:a16="http://schemas.microsoft.com/office/drawing/2014/main" id="{30AB788C-4647-4BE5-9DB7-5B167174208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36" y="1731"/>
                      <a:ext cx="118" cy="201"/>
                    </a:xfrm>
                    <a:custGeom>
                      <a:avLst/>
                      <a:gdLst>
                        <a:gd name="T0" fmla="*/ 55 w 118"/>
                        <a:gd name="T1" fmla="*/ 186 h 201"/>
                        <a:gd name="T2" fmla="*/ 0 w 118"/>
                        <a:gd name="T3" fmla="*/ 201 h 201"/>
                        <a:gd name="T4" fmla="*/ 80 w 118"/>
                        <a:gd name="T5" fmla="*/ 0 h 201"/>
                        <a:gd name="T6" fmla="*/ 118 w 118"/>
                        <a:gd name="T7" fmla="*/ 18 h 201"/>
                        <a:gd name="T8" fmla="*/ 55 w 118"/>
                        <a:gd name="T9" fmla="*/ 186 h 2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8" h="201">
                          <a:moveTo>
                            <a:pt x="55" y="186"/>
                          </a:moveTo>
                          <a:lnTo>
                            <a:pt x="0" y="201"/>
                          </a:lnTo>
                          <a:lnTo>
                            <a:pt x="80" y="0"/>
                          </a:lnTo>
                          <a:lnTo>
                            <a:pt x="118" y="18"/>
                          </a:lnTo>
                          <a:lnTo>
                            <a:pt x="55" y="18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25" name="Freeform 45">
                      <a:extLst>
                        <a:ext uri="{FF2B5EF4-FFF2-40B4-BE49-F238E27FC236}">
                          <a16:creationId xmlns:a16="http://schemas.microsoft.com/office/drawing/2014/main" id="{C02BC2AD-2603-4FF6-A35F-EF679299D00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08" y="1544"/>
                      <a:ext cx="86" cy="72"/>
                    </a:xfrm>
                    <a:custGeom>
                      <a:avLst/>
                      <a:gdLst>
                        <a:gd name="T0" fmla="*/ 86 w 86"/>
                        <a:gd name="T1" fmla="*/ 72 h 72"/>
                        <a:gd name="T2" fmla="*/ 0 w 86"/>
                        <a:gd name="T3" fmla="*/ 29 h 72"/>
                        <a:gd name="T4" fmla="*/ 14 w 86"/>
                        <a:gd name="T5" fmla="*/ 0 h 72"/>
                        <a:gd name="T6" fmla="*/ 73 w 86"/>
                        <a:gd name="T7" fmla="*/ 27 h 72"/>
                        <a:gd name="T8" fmla="*/ 86 w 86"/>
                        <a:gd name="T9" fmla="*/ 72 h 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" h="72">
                          <a:moveTo>
                            <a:pt x="86" y="72"/>
                          </a:moveTo>
                          <a:lnTo>
                            <a:pt x="0" y="29"/>
                          </a:lnTo>
                          <a:lnTo>
                            <a:pt x="14" y="0"/>
                          </a:lnTo>
                          <a:lnTo>
                            <a:pt x="73" y="27"/>
                          </a:lnTo>
                          <a:lnTo>
                            <a:pt x="86" y="7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26" name="Freeform 46">
                      <a:extLst>
                        <a:ext uri="{FF2B5EF4-FFF2-40B4-BE49-F238E27FC236}">
                          <a16:creationId xmlns:a16="http://schemas.microsoft.com/office/drawing/2014/main" id="{94B57ED1-0C32-43F3-7508-4C813049F7F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25" y="1492"/>
                      <a:ext cx="74" cy="82"/>
                    </a:xfrm>
                    <a:custGeom>
                      <a:avLst/>
                      <a:gdLst>
                        <a:gd name="T0" fmla="*/ 47 w 74"/>
                        <a:gd name="T1" fmla="*/ 0 h 82"/>
                        <a:gd name="T2" fmla="*/ 74 w 74"/>
                        <a:gd name="T3" fmla="*/ 31 h 82"/>
                        <a:gd name="T4" fmla="*/ 65 w 74"/>
                        <a:gd name="T5" fmla="*/ 72 h 82"/>
                        <a:gd name="T6" fmla="*/ 30 w 74"/>
                        <a:gd name="T7" fmla="*/ 82 h 82"/>
                        <a:gd name="T8" fmla="*/ 0 w 74"/>
                        <a:gd name="T9" fmla="*/ 52 h 82"/>
                        <a:gd name="T10" fmla="*/ 8 w 74"/>
                        <a:gd name="T11" fmla="*/ 9 h 82"/>
                        <a:gd name="T12" fmla="*/ 47 w 74"/>
                        <a:gd name="T13" fmla="*/ 0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4" h="82">
                          <a:moveTo>
                            <a:pt x="47" y="0"/>
                          </a:moveTo>
                          <a:lnTo>
                            <a:pt x="74" y="31"/>
                          </a:lnTo>
                          <a:lnTo>
                            <a:pt x="65" y="72"/>
                          </a:lnTo>
                          <a:lnTo>
                            <a:pt x="30" y="82"/>
                          </a:lnTo>
                          <a:lnTo>
                            <a:pt x="0" y="52"/>
                          </a:lnTo>
                          <a:lnTo>
                            <a:pt x="8" y="9"/>
                          </a:lnTo>
                          <a:lnTo>
                            <a:pt x="47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27" name="Freeform 47">
                      <a:extLst>
                        <a:ext uri="{FF2B5EF4-FFF2-40B4-BE49-F238E27FC236}">
                          <a16:creationId xmlns:a16="http://schemas.microsoft.com/office/drawing/2014/main" id="{E55A9A4A-1113-B5F7-F5F1-FD53BF3688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41" y="1580"/>
                      <a:ext cx="85" cy="84"/>
                    </a:xfrm>
                    <a:custGeom>
                      <a:avLst/>
                      <a:gdLst>
                        <a:gd name="T0" fmla="*/ 55 w 85"/>
                        <a:gd name="T1" fmla="*/ 0 h 84"/>
                        <a:gd name="T2" fmla="*/ 85 w 85"/>
                        <a:gd name="T3" fmla="*/ 30 h 84"/>
                        <a:gd name="T4" fmla="*/ 69 w 85"/>
                        <a:gd name="T5" fmla="*/ 75 h 84"/>
                        <a:gd name="T6" fmla="*/ 28 w 85"/>
                        <a:gd name="T7" fmla="*/ 84 h 84"/>
                        <a:gd name="T8" fmla="*/ 0 w 85"/>
                        <a:gd name="T9" fmla="*/ 53 h 84"/>
                        <a:gd name="T10" fmla="*/ 12 w 85"/>
                        <a:gd name="T11" fmla="*/ 10 h 84"/>
                        <a:gd name="T12" fmla="*/ 55 w 85"/>
                        <a:gd name="T13" fmla="*/ 0 h 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5" h="84">
                          <a:moveTo>
                            <a:pt x="55" y="0"/>
                          </a:moveTo>
                          <a:lnTo>
                            <a:pt x="85" y="30"/>
                          </a:lnTo>
                          <a:lnTo>
                            <a:pt x="69" y="75"/>
                          </a:lnTo>
                          <a:lnTo>
                            <a:pt x="28" y="84"/>
                          </a:lnTo>
                          <a:lnTo>
                            <a:pt x="0" y="53"/>
                          </a:lnTo>
                          <a:lnTo>
                            <a:pt x="12" y="10"/>
                          </a:lnTo>
                          <a:lnTo>
                            <a:pt x="5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28" name="Freeform 48">
                      <a:extLst>
                        <a:ext uri="{FF2B5EF4-FFF2-40B4-BE49-F238E27FC236}">
                          <a16:creationId xmlns:a16="http://schemas.microsoft.com/office/drawing/2014/main" id="{E9B447B6-E31B-292B-95E1-75DDACB987F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32" y="1629"/>
                      <a:ext cx="86" cy="94"/>
                    </a:xfrm>
                    <a:custGeom>
                      <a:avLst/>
                      <a:gdLst>
                        <a:gd name="T0" fmla="*/ 52 w 86"/>
                        <a:gd name="T1" fmla="*/ 0 h 94"/>
                        <a:gd name="T2" fmla="*/ 86 w 86"/>
                        <a:gd name="T3" fmla="*/ 37 h 94"/>
                        <a:gd name="T4" fmla="*/ 76 w 86"/>
                        <a:gd name="T5" fmla="*/ 81 h 94"/>
                        <a:gd name="T6" fmla="*/ 31 w 86"/>
                        <a:gd name="T7" fmla="*/ 94 h 94"/>
                        <a:gd name="T8" fmla="*/ 0 w 86"/>
                        <a:gd name="T9" fmla="*/ 59 h 94"/>
                        <a:gd name="T10" fmla="*/ 9 w 86"/>
                        <a:gd name="T11" fmla="*/ 11 h 94"/>
                        <a:gd name="T12" fmla="*/ 52 w 86"/>
                        <a:gd name="T13" fmla="*/ 0 h 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6" h="94">
                          <a:moveTo>
                            <a:pt x="52" y="0"/>
                          </a:moveTo>
                          <a:lnTo>
                            <a:pt x="86" y="37"/>
                          </a:lnTo>
                          <a:lnTo>
                            <a:pt x="76" y="81"/>
                          </a:lnTo>
                          <a:lnTo>
                            <a:pt x="31" y="94"/>
                          </a:lnTo>
                          <a:lnTo>
                            <a:pt x="0" y="59"/>
                          </a:lnTo>
                          <a:lnTo>
                            <a:pt x="9" y="11"/>
                          </a:lnTo>
                          <a:lnTo>
                            <a:pt x="5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29" name="Freeform 49">
                      <a:extLst>
                        <a:ext uri="{FF2B5EF4-FFF2-40B4-BE49-F238E27FC236}">
                          <a16:creationId xmlns:a16="http://schemas.microsoft.com/office/drawing/2014/main" id="{7A1C00A1-812D-0503-324A-E1C67409B86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28" y="1654"/>
                      <a:ext cx="76" cy="77"/>
                    </a:xfrm>
                    <a:custGeom>
                      <a:avLst/>
                      <a:gdLst>
                        <a:gd name="T0" fmla="*/ 46 w 76"/>
                        <a:gd name="T1" fmla="*/ 0 h 77"/>
                        <a:gd name="T2" fmla="*/ 76 w 76"/>
                        <a:gd name="T3" fmla="*/ 31 h 77"/>
                        <a:gd name="T4" fmla="*/ 66 w 76"/>
                        <a:gd name="T5" fmla="*/ 70 h 77"/>
                        <a:gd name="T6" fmla="*/ 29 w 76"/>
                        <a:gd name="T7" fmla="*/ 77 h 77"/>
                        <a:gd name="T8" fmla="*/ 0 w 76"/>
                        <a:gd name="T9" fmla="*/ 50 h 77"/>
                        <a:gd name="T10" fmla="*/ 11 w 76"/>
                        <a:gd name="T11" fmla="*/ 7 h 77"/>
                        <a:gd name="T12" fmla="*/ 46 w 76"/>
                        <a:gd name="T13" fmla="*/ 0 h 7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6" h="77">
                          <a:moveTo>
                            <a:pt x="46" y="0"/>
                          </a:moveTo>
                          <a:lnTo>
                            <a:pt x="76" y="31"/>
                          </a:lnTo>
                          <a:lnTo>
                            <a:pt x="66" y="70"/>
                          </a:lnTo>
                          <a:lnTo>
                            <a:pt x="29" y="77"/>
                          </a:lnTo>
                          <a:lnTo>
                            <a:pt x="0" y="50"/>
                          </a:lnTo>
                          <a:lnTo>
                            <a:pt x="11" y="7"/>
                          </a:lnTo>
                          <a:lnTo>
                            <a:pt x="4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30" name="Freeform 50">
                      <a:extLst>
                        <a:ext uri="{FF2B5EF4-FFF2-40B4-BE49-F238E27FC236}">
                          <a16:creationId xmlns:a16="http://schemas.microsoft.com/office/drawing/2014/main" id="{FA38ADA1-FE4E-9E46-4158-3AAE37C022B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49" y="1621"/>
                      <a:ext cx="59" cy="78"/>
                    </a:xfrm>
                    <a:custGeom>
                      <a:avLst/>
                      <a:gdLst>
                        <a:gd name="T0" fmla="*/ 34 w 59"/>
                        <a:gd name="T1" fmla="*/ 0 h 78"/>
                        <a:gd name="T2" fmla="*/ 59 w 59"/>
                        <a:gd name="T3" fmla="*/ 31 h 78"/>
                        <a:gd name="T4" fmla="*/ 52 w 59"/>
                        <a:gd name="T5" fmla="*/ 68 h 78"/>
                        <a:gd name="T6" fmla="*/ 25 w 59"/>
                        <a:gd name="T7" fmla="*/ 78 h 78"/>
                        <a:gd name="T8" fmla="*/ 0 w 59"/>
                        <a:gd name="T9" fmla="*/ 48 h 78"/>
                        <a:gd name="T10" fmla="*/ 5 w 59"/>
                        <a:gd name="T11" fmla="*/ 9 h 78"/>
                        <a:gd name="T12" fmla="*/ 34 w 59"/>
                        <a:gd name="T13" fmla="*/ 0 h 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59" h="78">
                          <a:moveTo>
                            <a:pt x="34" y="0"/>
                          </a:moveTo>
                          <a:lnTo>
                            <a:pt x="59" y="31"/>
                          </a:lnTo>
                          <a:lnTo>
                            <a:pt x="52" y="68"/>
                          </a:lnTo>
                          <a:lnTo>
                            <a:pt x="25" y="78"/>
                          </a:lnTo>
                          <a:lnTo>
                            <a:pt x="0" y="48"/>
                          </a:lnTo>
                          <a:lnTo>
                            <a:pt x="5" y="9"/>
                          </a:lnTo>
                          <a:lnTo>
                            <a:pt x="3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31" name="Freeform 51">
                      <a:extLst>
                        <a:ext uri="{FF2B5EF4-FFF2-40B4-BE49-F238E27FC236}">
                          <a16:creationId xmlns:a16="http://schemas.microsoft.com/office/drawing/2014/main" id="{14B675B1-C9B4-DDBB-D9FE-350EECB1BC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86" y="1331"/>
                      <a:ext cx="72" cy="102"/>
                    </a:xfrm>
                    <a:custGeom>
                      <a:avLst/>
                      <a:gdLst>
                        <a:gd name="T0" fmla="*/ 72 w 72"/>
                        <a:gd name="T1" fmla="*/ 0 h 102"/>
                        <a:gd name="T2" fmla="*/ 0 w 72"/>
                        <a:gd name="T3" fmla="*/ 15 h 102"/>
                        <a:gd name="T4" fmla="*/ 27 w 72"/>
                        <a:gd name="T5" fmla="*/ 102 h 1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72" h="102">
                          <a:moveTo>
                            <a:pt x="72" y="0"/>
                          </a:moveTo>
                          <a:lnTo>
                            <a:pt x="0" y="15"/>
                          </a:lnTo>
                          <a:lnTo>
                            <a:pt x="27" y="102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32" name="Line 52">
                      <a:extLst>
                        <a:ext uri="{FF2B5EF4-FFF2-40B4-BE49-F238E27FC236}">
                          <a16:creationId xmlns:a16="http://schemas.microsoft.com/office/drawing/2014/main" id="{1DBEA6E6-8F18-0D68-F3D6-E6ED4C4EF65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75" y="1328"/>
                      <a:ext cx="72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33" name="Line 53">
                      <a:extLst>
                        <a:ext uri="{FF2B5EF4-FFF2-40B4-BE49-F238E27FC236}">
                          <a16:creationId xmlns:a16="http://schemas.microsoft.com/office/drawing/2014/main" id="{098438A3-443C-5412-42A9-8CAA3ECA246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98" y="1298"/>
                      <a:ext cx="66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34" name="Line 54">
                      <a:extLst>
                        <a:ext uri="{FF2B5EF4-FFF2-40B4-BE49-F238E27FC236}">
                          <a16:creationId xmlns:a16="http://schemas.microsoft.com/office/drawing/2014/main" id="{FA2606BB-718A-8BBF-D12C-9F2B42CBE18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84" y="1361"/>
                      <a:ext cx="51" cy="1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35" name="Freeform 55">
                      <a:extLst>
                        <a:ext uri="{FF2B5EF4-FFF2-40B4-BE49-F238E27FC236}">
                          <a16:creationId xmlns:a16="http://schemas.microsoft.com/office/drawing/2014/main" id="{7F1338FA-1564-0444-ECAB-9C2490D6BAD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86" y="1430"/>
                      <a:ext cx="48" cy="12"/>
                    </a:xfrm>
                    <a:custGeom>
                      <a:avLst/>
                      <a:gdLst>
                        <a:gd name="T0" fmla="*/ 0 w 48"/>
                        <a:gd name="T1" fmla="*/ 12 h 12"/>
                        <a:gd name="T2" fmla="*/ 48 w 48"/>
                        <a:gd name="T3" fmla="*/ 0 h 12"/>
                        <a:gd name="T4" fmla="*/ 48 w 48"/>
                        <a:gd name="T5" fmla="*/ 0 h 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8" h="12">
                          <a:moveTo>
                            <a:pt x="0" y="12"/>
                          </a:moveTo>
                          <a:lnTo>
                            <a:pt x="48" y="0"/>
                          </a:lnTo>
                          <a:lnTo>
                            <a:pt x="48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36" name="Line 56">
                      <a:extLst>
                        <a:ext uri="{FF2B5EF4-FFF2-40B4-BE49-F238E27FC236}">
                          <a16:creationId xmlns:a16="http://schemas.microsoft.com/office/drawing/2014/main" id="{1314AB20-4214-894E-F272-66889CB17AB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22" y="1481"/>
                      <a:ext cx="9" cy="2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37" name="Freeform 57">
                      <a:extLst>
                        <a:ext uri="{FF2B5EF4-FFF2-40B4-BE49-F238E27FC236}">
                          <a16:creationId xmlns:a16="http://schemas.microsoft.com/office/drawing/2014/main" id="{5411B22C-4FD6-0283-E919-1490B408F94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94" y="1993"/>
                      <a:ext cx="160" cy="110"/>
                    </a:xfrm>
                    <a:custGeom>
                      <a:avLst/>
                      <a:gdLst>
                        <a:gd name="T0" fmla="*/ 160 w 160"/>
                        <a:gd name="T1" fmla="*/ 68 h 110"/>
                        <a:gd name="T2" fmla="*/ 63 w 160"/>
                        <a:gd name="T3" fmla="*/ 0 h 110"/>
                        <a:gd name="T4" fmla="*/ 0 w 160"/>
                        <a:gd name="T5" fmla="*/ 110 h 110"/>
                        <a:gd name="T6" fmla="*/ 160 w 160"/>
                        <a:gd name="T7" fmla="*/ 68 h 1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60" h="110">
                          <a:moveTo>
                            <a:pt x="160" y="68"/>
                          </a:moveTo>
                          <a:lnTo>
                            <a:pt x="63" y="0"/>
                          </a:lnTo>
                          <a:lnTo>
                            <a:pt x="0" y="110"/>
                          </a:lnTo>
                          <a:lnTo>
                            <a:pt x="160" y="68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38" name="Freeform 58">
                      <a:extLst>
                        <a:ext uri="{FF2B5EF4-FFF2-40B4-BE49-F238E27FC236}">
                          <a16:creationId xmlns:a16="http://schemas.microsoft.com/office/drawing/2014/main" id="{26A8181B-F7E9-37F7-E65A-F9308475940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20" y="1099"/>
                      <a:ext cx="229" cy="271"/>
                    </a:xfrm>
                    <a:custGeom>
                      <a:avLst/>
                      <a:gdLst>
                        <a:gd name="T0" fmla="*/ 0 w 229"/>
                        <a:gd name="T1" fmla="*/ 12 h 271"/>
                        <a:gd name="T2" fmla="*/ 24 w 229"/>
                        <a:gd name="T3" fmla="*/ 119 h 271"/>
                        <a:gd name="T4" fmla="*/ 106 w 229"/>
                        <a:gd name="T5" fmla="*/ 203 h 271"/>
                        <a:gd name="T6" fmla="*/ 213 w 229"/>
                        <a:gd name="T7" fmla="*/ 271 h 271"/>
                        <a:gd name="T8" fmla="*/ 229 w 229"/>
                        <a:gd name="T9" fmla="*/ 248 h 271"/>
                        <a:gd name="T10" fmla="*/ 132 w 229"/>
                        <a:gd name="T11" fmla="*/ 185 h 271"/>
                        <a:gd name="T12" fmla="*/ 65 w 229"/>
                        <a:gd name="T13" fmla="*/ 109 h 271"/>
                        <a:gd name="T14" fmla="*/ 41 w 229"/>
                        <a:gd name="T15" fmla="*/ 0 h 271"/>
                        <a:gd name="T16" fmla="*/ 0 w 229"/>
                        <a:gd name="T17" fmla="*/ 12 h 2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29" h="271">
                          <a:moveTo>
                            <a:pt x="0" y="12"/>
                          </a:moveTo>
                          <a:lnTo>
                            <a:pt x="24" y="119"/>
                          </a:lnTo>
                          <a:lnTo>
                            <a:pt x="106" y="203"/>
                          </a:lnTo>
                          <a:lnTo>
                            <a:pt x="213" y="271"/>
                          </a:lnTo>
                          <a:lnTo>
                            <a:pt x="229" y="248"/>
                          </a:lnTo>
                          <a:lnTo>
                            <a:pt x="132" y="185"/>
                          </a:lnTo>
                          <a:lnTo>
                            <a:pt x="65" y="109"/>
                          </a:lnTo>
                          <a:lnTo>
                            <a:pt x="41" y="0"/>
                          </a:lnTo>
                          <a:lnTo>
                            <a:pt x="0" y="12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39" name="Line 59">
                      <a:extLst>
                        <a:ext uri="{FF2B5EF4-FFF2-40B4-BE49-F238E27FC236}">
                          <a16:creationId xmlns:a16="http://schemas.microsoft.com/office/drawing/2014/main" id="{C0A66D0F-3DE3-C815-796C-35B914E1281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91" y="1468"/>
                      <a:ext cx="65" cy="1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34940" name="Group 60">
                    <a:extLst>
                      <a:ext uri="{FF2B5EF4-FFF2-40B4-BE49-F238E27FC236}">
                        <a16:creationId xmlns:a16="http://schemas.microsoft.com/office/drawing/2014/main" id="{BC551D3C-B78B-4CB5-5303-668E7A12D47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41" y="1864"/>
                    <a:ext cx="1086" cy="1088"/>
                    <a:chOff x="2641" y="1864"/>
                    <a:chExt cx="1086" cy="1088"/>
                  </a:xfrm>
                </p:grpSpPr>
                <p:sp>
                  <p:nvSpPr>
                    <p:cNvPr id="634941" name="Freeform 61">
                      <a:extLst>
                        <a:ext uri="{FF2B5EF4-FFF2-40B4-BE49-F238E27FC236}">
                          <a16:creationId xmlns:a16="http://schemas.microsoft.com/office/drawing/2014/main" id="{F8F95681-511C-9F37-2544-4265499033D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39" y="2607"/>
                      <a:ext cx="300" cy="345"/>
                    </a:xfrm>
                    <a:custGeom>
                      <a:avLst/>
                      <a:gdLst>
                        <a:gd name="T0" fmla="*/ 78 w 300"/>
                        <a:gd name="T1" fmla="*/ 345 h 345"/>
                        <a:gd name="T2" fmla="*/ 300 w 300"/>
                        <a:gd name="T3" fmla="*/ 287 h 345"/>
                        <a:gd name="T4" fmla="*/ 272 w 300"/>
                        <a:gd name="T5" fmla="*/ 171 h 345"/>
                        <a:gd name="T6" fmla="*/ 161 w 300"/>
                        <a:gd name="T7" fmla="*/ 68 h 345"/>
                        <a:gd name="T8" fmla="*/ 51 w 300"/>
                        <a:gd name="T9" fmla="*/ 0 h 345"/>
                        <a:gd name="T10" fmla="*/ 0 w 300"/>
                        <a:gd name="T11" fmla="*/ 79 h 345"/>
                        <a:gd name="T12" fmla="*/ 68 w 300"/>
                        <a:gd name="T13" fmla="*/ 133 h 345"/>
                        <a:gd name="T14" fmla="*/ 99 w 300"/>
                        <a:gd name="T15" fmla="*/ 244 h 345"/>
                        <a:gd name="T16" fmla="*/ 78 w 300"/>
                        <a:gd name="T17" fmla="*/ 345 h 3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00" h="345">
                          <a:moveTo>
                            <a:pt x="78" y="345"/>
                          </a:moveTo>
                          <a:lnTo>
                            <a:pt x="300" y="287"/>
                          </a:lnTo>
                          <a:lnTo>
                            <a:pt x="272" y="171"/>
                          </a:lnTo>
                          <a:lnTo>
                            <a:pt x="161" y="68"/>
                          </a:lnTo>
                          <a:lnTo>
                            <a:pt x="51" y="0"/>
                          </a:lnTo>
                          <a:lnTo>
                            <a:pt x="0" y="79"/>
                          </a:lnTo>
                          <a:lnTo>
                            <a:pt x="68" y="133"/>
                          </a:lnTo>
                          <a:lnTo>
                            <a:pt x="99" y="244"/>
                          </a:lnTo>
                          <a:lnTo>
                            <a:pt x="78" y="345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42" name="Freeform 62">
                      <a:extLst>
                        <a:ext uri="{FF2B5EF4-FFF2-40B4-BE49-F238E27FC236}">
                          <a16:creationId xmlns:a16="http://schemas.microsoft.com/office/drawing/2014/main" id="{D31845C2-8121-8E8E-930C-5230B15B218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25" y="2446"/>
                      <a:ext cx="482" cy="450"/>
                    </a:xfrm>
                    <a:custGeom>
                      <a:avLst/>
                      <a:gdLst>
                        <a:gd name="T0" fmla="*/ 413 w 482"/>
                        <a:gd name="T1" fmla="*/ 450 h 450"/>
                        <a:gd name="T2" fmla="*/ 482 w 482"/>
                        <a:gd name="T3" fmla="*/ 432 h 450"/>
                        <a:gd name="T4" fmla="*/ 452 w 482"/>
                        <a:gd name="T5" fmla="*/ 323 h 450"/>
                        <a:gd name="T6" fmla="*/ 302 w 482"/>
                        <a:gd name="T7" fmla="*/ 179 h 450"/>
                        <a:gd name="T8" fmla="*/ 0 w 482"/>
                        <a:gd name="T9" fmla="*/ 0 h 450"/>
                        <a:gd name="T10" fmla="*/ 23 w 482"/>
                        <a:gd name="T11" fmla="*/ 76 h 450"/>
                        <a:gd name="T12" fmla="*/ 272 w 482"/>
                        <a:gd name="T13" fmla="*/ 227 h 450"/>
                        <a:gd name="T14" fmla="*/ 384 w 482"/>
                        <a:gd name="T15" fmla="*/ 327 h 450"/>
                        <a:gd name="T16" fmla="*/ 413 w 482"/>
                        <a:gd name="T17" fmla="*/ 450 h 4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482" h="450">
                          <a:moveTo>
                            <a:pt x="413" y="450"/>
                          </a:moveTo>
                          <a:lnTo>
                            <a:pt x="482" y="432"/>
                          </a:lnTo>
                          <a:lnTo>
                            <a:pt x="452" y="323"/>
                          </a:lnTo>
                          <a:lnTo>
                            <a:pt x="302" y="179"/>
                          </a:lnTo>
                          <a:lnTo>
                            <a:pt x="0" y="0"/>
                          </a:lnTo>
                          <a:lnTo>
                            <a:pt x="23" y="76"/>
                          </a:lnTo>
                          <a:lnTo>
                            <a:pt x="272" y="227"/>
                          </a:lnTo>
                          <a:lnTo>
                            <a:pt x="384" y="327"/>
                          </a:lnTo>
                          <a:lnTo>
                            <a:pt x="413" y="45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43" name="Freeform 63">
                      <a:extLst>
                        <a:ext uri="{FF2B5EF4-FFF2-40B4-BE49-F238E27FC236}">
                          <a16:creationId xmlns:a16="http://schemas.microsoft.com/office/drawing/2014/main" id="{846B8859-5AE7-8629-6D8A-1D68F31EB02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68" y="2290"/>
                      <a:ext cx="111" cy="536"/>
                    </a:xfrm>
                    <a:custGeom>
                      <a:avLst/>
                      <a:gdLst>
                        <a:gd name="T0" fmla="*/ 18 w 111"/>
                        <a:gd name="T1" fmla="*/ 536 h 536"/>
                        <a:gd name="T2" fmla="*/ 0 w 111"/>
                        <a:gd name="T3" fmla="*/ 461 h 536"/>
                        <a:gd name="T4" fmla="*/ 69 w 111"/>
                        <a:gd name="T5" fmla="*/ 299 h 536"/>
                        <a:gd name="T6" fmla="*/ 72 w 111"/>
                        <a:gd name="T7" fmla="*/ 198 h 536"/>
                        <a:gd name="T8" fmla="*/ 36 w 111"/>
                        <a:gd name="T9" fmla="*/ 47 h 536"/>
                        <a:gd name="T10" fmla="*/ 64 w 111"/>
                        <a:gd name="T11" fmla="*/ 0 h 536"/>
                        <a:gd name="T12" fmla="*/ 111 w 111"/>
                        <a:gd name="T13" fmla="*/ 189 h 536"/>
                        <a:gd name="T14" fmla="*/ 107 w 111"/>
                        <a:gd name="T15" fmla="*/ 304 h 536"/>
                        <a:gd name="T16" fmla="*/ 54 w 111"/>
                        <a:gd name="T17" fmla="*/ 457 h 536"/>
                        <a:gd name="T18" fmla="*/ 69 w 111"/>
                        <a:gd name="T19" fmla="*/ 519 h 536"/>
                        <a:gd name="T20" fmla="*/ 18 w 111"/>
                        <a:gd name="T21" fmla="*/ 536 h 5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11" h="536">
                          <a:moveTo>
                            <a:pt x="18" y="536"/>
                          </a:moveTo>
                          <a:lnTo>
                            <a:pt x="0" y="461"/>
                          </a:lnTo>
                          <a:lnTo>
                            <a:pt x="69" y="299"/>
                          </a:lnTo>
                          <a:lnTo>
                            <a:pt x="72" y="198"/>
                          </a:lnTo>
                          <a:lnTo>
                            <a:pt x="36" y="47"/>
                          </a:lnTo>
                          <a:lnTo>
                            <a:pt x="64" y="0"/>
                          </a:lnTo>
                          <a:lnTo>
                            <a:pt x="111" y="189"/>
                          </a:lnTo>
                          <a:lnTo>
                            <a:pt x="107" y="304"/>
                          </a:lnTo>
                          <a:lnTo>
                            <a:pt x="54" y="457"/>
                          </a:lnTo>
                          <a:lnTo>
                            <a:pt x="69" y="519"/>
                          </a:lnTo>
                          <a:lnTo>
                            <a:pt x="18" y="536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44" name="Freeform 64">
                      <a:extLst>
                        <a:ext uri="{FF2B5EF4-FFF2-40B4-BE49-F238E27FC236}">
                          <a16:creationId xmlns:a16="http://schemas.microsoft.com/office/drawing/2014/main" id="{9E6D6CAA-888B-D606-DC6A-A8F406D45E0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82" y="2467"/>
                      <a:ext cx="299" cy="401"/>
                    </a:xfrm>
                    <a:custGeom>
                      <a:avLst/>
                      <a:gdLst>
                        <a:gd name="T0" fmla="*/ 299 w 299"/>
                        <a:gd name="T1" fmla="*/ 352 h 401"/>
                        <a:gd name="T2" fmla="*/ 223 w 299"/>
                        <a:gd name="T3" fmla="*/ 66 h 401"/>
                        <a:gd name="T4" fmla="*/ 169 w 299"/>
                        <a:gd name="T5" fmla="*/ 20 h 401"/>
                        <a:gd name="T6" fmla="*/ 144 w 299"/>
                        <a:gd name="T7" fmla="*/ 0 h 401"/>
                        <a:gd name="T8" fmla="*/ 54 w 299"/>
                        <a:gd name="T9" fmla="*/ 25 h 401"/>
                        <a:gd name="T10" fmla="*/ 0 w 299"/>
                        <a:gd name="T11" fmla="*/ 119 h 401"/>
                        <a:gd name="T12" fmla="*/ 25 w 299"/>
                        <a:gd name="T13" fmla="*/ 227 h 401"/>
                        <a:gd name="T14" fmla="*/ 103 w 299"/>
                        <a:gd name="T15" fmla="*/ 300 h 401"/>
                        <a:gd name="T16" fmla="*/ 128 w 299"/>
                        <a:gd name="T17" fmla="*/ 401 h 401"/>
                        <a:gd name="T18" fmla="*/ 299 w 299"/>
                        <a:gd name="T19" fmla="*/ 352 h 4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99" h="401">
                          <a:moveTo>
                            <a:pt x="299" y="352"/>
                          </a:moveTo>
                          <a:lnTo>
                            <a:pt x="223" y="66"/>
                          </a:lnTo>
                          <a:lnTo>
                            <a:pt x="169" y="20"/>
                          </a:lnTo>
                          <a:lnTo>
                            <a:pt x="144" y="0"/>
                          </a:lnTo>
                          <a:lnTo>
                            <a:pt x="54" y="25"/>
                          </a:lnTo>
                          <a:lnTo>
                            <a:pt x="0" y="119"/>
                          </a:lnTo>
                          <a:lnTo>
                            <a:pt x="25" y="227"/>
                          </a:lnTo>
                          <a:lnTo>
                            <a:pt x="103" y="300"/>
                          </a:lnTo>
                          <a:lnTo>
                            <a:pt x="128" y="401"/>
                          </a:lnTo>
                          <a:lnTo>
                            <a:pt x="299" y="35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45" name="Freeform 65">
                      <a:extLst>
                        <a:ext uri="{FF2B5EF4-FFF2-40B4-BE49-F238E27FC236}">
                          <a16:creationId xmlns:a16="http://schemas.microsoft.com/office/drawing/2014/main" id="{AA6422AF-0E55-F6AB-8DC6-07CCDDB0A9F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80" y="2703"/>
                      <a:ext cx="103" cy="149"/>
                    </a:xfrm>
                    <a:custGeom>
                      <a:avLst/>
                      <a:gdLst>
                        <a:gd name="T0" fmla="*/ 103 w 103"/>
                        <a:gd name="T1" fmla="*/ 126 h 149"/>
                        <a:gd name="T2" fmla="*/ 70 w 103"/>
                        <a:gd name="T3" fmla="*/ 0 h 149"/>
                        <a:gd name="T4" fmla="*/ 0 w 103"/>
                        <a:gd name="T5" fmla="*/ 81 h 149"/>
                        <a:gd name="T6" fmla="*/ 18 w 103"/>
                        <a:gd name="T7" fmla="*/ 149 h 149"/>
                        <a:gd name="T8" fmla="*/ 103 w 103"/>
                        <a:gd name="T9" fmla="*/ 126 h 1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3" h="149">
                          <a:moveTo>
                            <a:pt x="103" y="126"/>
                          </a:moveTo>
                          <a:lnTo>
                            <a:pt x="70" y="0"/>
                          </a:lnTo>
                          <a:lnTo>
                            <a:pt x="0" y="81"/>
                          </a:lnTo>
                          <a:lnTo>
                            <a:pt x="18" y="149"/>
                          </a:lnTo>
                          <a:lnTo>
                            <a:pt x="103" y="12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46" name="Freeform 66">
                      <a:extLst>
                        <a:ext uri="{FF2B5EF4-FFF2-40B4-BE49-F238E27FC236}">
                          <a16:creationId xmlns:a16="http://schemas.microsoft.com/office/drawing/2014/main" id="{2506A6AC-DADF-1BE6-6D42-29875CA433A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37" y="2729"/>
                      <a:ext cx="151" cy="145"/>
                    </a:xfrm>
                    <a:custGeom>
                      <a:avLst/>
                      <a:gdLst>
                        <a:gd name="T0" fmla="*/ 0 w 151"/>
                        <a:gd name="T1" fmla="*/ 0 h 145"/>
                        <a:gd name="T2" fmla="*/ 133 w 151"/>
                        <a:gd name="T3" fmla="*/ 53 h 145"/>
                        <a:gd name="T4" fmla="*/ 151 w 151"/>
                        <a:gd name="T5" fmla="*/ 123 h 145"/>
                        <a:gd name="T6" fmla="*/ 73 w 151"/>
                        <a:gd name="T7" fmla="*/ 145 h 145"/>
                        <a:gd name="T8" fmla="*/ 46 w 151"/>
                        <a:gd name="T9" fmla="*/ 46 h 145"/>
                        <a:gd name="T10" fmla="*/ 0 w 151"/>
                        <a:gd name="T11" fmla="*/ 0 h 1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51" h="145">
                          <a:moveTo>
                            <a:pt x="0" y="0"/>
                          </a:moveTo>
                          <a:lnTo>
                            <a:pt x="133" y="53"/>
                          </a:lnTo>
                          <a:lnTo>
                            <a:pt x="151" y="123"/>
                          </a:lnTo>
                          <a:lnTo>
                            <a:pt x="73" y="145"/>
                          </a:lnTo>
                          <a:lnTo>
                            <a:pt x="46" y="4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47" name="Freeform 67">
                      <a:extLst>
                        <a:ext uri="{FF2B5EF4-FFF2-40B4-BE49-F238E27FC236}">
                          <a16:creationId xmlns:a16="http://schemas.microsoft.com/office/drawing/2014/main" id="{2CC8EF97-DEF3-3897-E72A-75299E33E92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21" y="2403"/>
                      <a:ext cx="318" cy="183"/>
                    </a:xfrm>
                    <a:custGeom>
                      <a:avLst/>
                      <a:gdLst>
                        <a:gd name="T0" fmla="*/ 58 w 318"/>
                        <a:gd name="T1" fmla="*/ 183 h 183"/>
                        <a:gd name="T2" fmla="*/ 116 w 318"/>
                        <a:gd name="T3" fmla="*/ 88 h 183"/>
                        <a:gd name="T4" fmla="*/ 204 w 318"/>
                        <a:gd name="T5" fmla="*/ 64 h 183"/>
                        <a:gd name="T6" fmla="*/ 292 w 318"/>
                        <a:gd name="T7" fmla="*/ 129 h 183"/>
                        <a:gd name="T8" fmla="*/ 318 w 318"/>
                        <a:gd name="T9" fmla="*/ 76 h 183"/>
                        <a:gd name="T10" fmla="*/ 254 w 318"/>
                        <a:gd name="T11" fmla="*/ 20 h 183"/>
                        <a:gd name="T12" fmla="*/ 208 w 318"/>
                        <a:gd name="T13" fmla="*/ 0 h 183"/>
                        <a:gd name="T14" fmla="*/ 97 w 318"/>
                        <a:gd name="T15" fmla="*/ 31 h 183"/>
                        <a:gd name="T16" fmla="*/ 41 w 318"/>
                        <a:gd name="T17" fmla="*/ 62 h 183"/>
                        <a:gd name="T18" fmla="*/ 0 w 318"/>
                        <a:gd name="T19" fmla="*/ 135 h 183"/>
                        <a:gd name="T20" fmla="*/ 58 w 318"/>
                        <a:gd name="T21" fmla="*/ 183 h 1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318" h="183">
                          <a:moveTo>
                            <a:pt x="58" y="183"/>
                          </a:moveTo>
                          <a:lnTo>
                            <a:pt x="116" y="88"/>
                          </a:lnTo>
                          <a:lnTo>
                            <a:pt x="204" y="64"/>
                          </a:lnTo>
                          <a:lnTo>
                            <a:pt x="292" y="129"/>
                          </a:lnTo>
                          <a:lnTo>
                            <a:pt x="318" y="76"/>
                          </a:lnTo>
                          <a:lnTo>
                            <a:pt x="254" y="20"/>
                          </a:lnTo>
                          <a:lnTo>
                            <a:pt x="208" y="0"/>
                          </a:lnTo>
                          <a:lnTo>
                            <a:pt x="97" y="31"/>
                          </a:lnTo>
                          <a:lnTo>
                            <a:pt x="41" y="62"/>
                          </a:lnTo>
                          <a:lnTo>
                            <a:pt x="0" y="135"/>
                          </a:lnTo>
                          <a:lnTo>
                            <a:pt x="58" y="183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48" name="Freeform 68">
                      <a:extLst>
                        <a:ext uri="{FF2B5EF4-FFF2-40B4-BE49-F238E27FC236}">
                          <a16:creationId xmlns:a16="http://schemas.microsoft.com/office/drawing/2014/main" id="{022BF6AF-33D4-F2A5-F00C-6CD19EC33C8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19" y="2401"/>
                      <a:ext cx="322" cy="190"/>
                    </a:xfrm>
                    <a:custGeom>
                      <a:avLst/>
                      <a:gdLst>
                        <a:gd name="T0" fmla="*/ 64 w 322"/>
                        <a:gd name="T1" fmla="*/ 181 h 190"/>
                        <a:gd name="T2" fmla="*/ 56 w 322"/>
                        <a:gd name="T3" fmla="*/ 183 h 190"/>
                        <a:gd name="T4" fmla="*/ 114 w 322"/>
                        <a:gd name="T5" fmla="*/ 88 h 190"/>
                        <a:gd name="T6" fmla="*/ 116 w 322"/>
                        <a:gd name="T7" fmla="*/ 88 h 190"/>
                        <a:gd name="T8" fmla="*/ 204 w 322"/>
                        <a:gd name="T9" fmla="*/ 64 h 190"/>
                        <a:gd name="T10" fmla="*/ 206 w 322"/>
                        <a:gd name="T11" fmla="*/ 64 h 190"/>
                        <a:gd name="T12" fmla="*/ 206 w 322"/>
                        <a:gd name="T13" fmla="*/ 63 h 190"/>
                        <a:gd name="T14" fmla="*/ 208 w 322"/>
                        <a:gd name="T15" fmla="*/ 66 h 190"/>
                        <a:gd name="T16" fmla="*/ 295 w 322"/>
                        <a:gd name="T17" fmla="*/ 131 h 190"/>
                        <a:gd name="T18" fmla="*/ 291 w 322"/>
                        <a:gd name="T19" fmla="*/ 131 h 190"/>
                        <a:gd name="T20" fmla="*/ 314 w 322"/>
                        <a:gd name="T21" fmla="*/ 79 h 190"/>
                        <a:gd name="T22" fmla="*/ 316 w 322"/>
                        <a:gd name="T23" fmla="*/ 81 h 190"/>
                        <a:gd name="T24" fmla="*/ 254 w 322"/>
                        <a:gd name="T25" fmla="*/ 25 h 190"/>
                        <a:gd name="T26" fmla="*/ 254 w 322"/>
                        <a:gd name="T27" fmla="*/ 27 h 190"/>
                        <a:gd name="T28" fmla="*/ 208 w 322"/>
                        <a:gd name="T29" fmla="*/ 7 h 190"/>
                        <a:gd name="T30" fmla="*/ 210 w 322"/>
                        <a:gd name="T31" fmla="*/ 7 h 190"/>
                        <a:gd name="T32" fmla="*/ 99 w 322"/>
                        <a:gd name="T33" fmla="*/ 35 h 190"/>
                        <a:gd name="T34" fmla="*/ 45 w 322"/>
                        <a:gd name="T35" fmla="*/ 68 h 190"/>
                        <a:gd name="T36" fmla="*/ 50 w 322"/>
                        <a:gd name="T37" fmla="*/ 66 h 190"/>
                        <a:gd name="T38" fmla="*/ 7 w 322"/>
                        <a:gd name="T39" fmla="*/ 141 h 190"/>
                        <a:gd name="T40" fmla="*/ 5 w 322"/>
                        <a:gd name="T41" fmla="*/ 135 h 190"/>
                        <a:gd name="T42" fmla="*/ 64 w 322"/>
                        <a:gd name="T43" fmla="*/ 181 h 190"/>
                        <a:gd name="T44" fmla="*/ 58 w 322"/>
                        <a:gd name="T45" fmla="*/ 188 h 190"/>
                        <a:gd name="T46" fmla="*/ 0 w 322"/>
                        <a:gd name="T47" fmla="*/ 141 h 190"/>
                        <a:gd name="T48" fmla="*/ 0 w 322"/>
                        <a:gd name="T49" fmla="*/ 133 h 190"/>
                        <a:gd name="T50" fmla="*/ 41 w 322"/>
                        <a:gd name="T51" fmla="*/ 61 h 190"/>
                        <a:gd name="T52" fmla="*/ 97 w 322"/>
                        <a:gd name="T53" fmla="*/ 27 h 190"/>
                        <a:gd name="T54" fmla="*/ 208 w 322"/>
                        <a:gd name="T55" fmla="*/ 0 h 190"/>
                        <a:gd name="T56" fmla="*/ 210 w 322"/>
                        <a:gd name="T57" fmla="*/ 0 h 190"/>
                        <a:gd name="T58" fmla="*/ 256 w 322"/>
                        <a:gd name="T59" fmla="*/ 20 h 190"/>
                        <a:gd name="T60" fmla="*/ 260 w 322"/>
                        <a:gd name="T61" fmla="*/ 20 h 190"/>
                        <a:gd name="T62" fmla="*/ 322 w 322"/>
                        <a:gd name="T63" fmla="*/ 76 h 190"/>
                        <a:gd name="T64" fmla="*/ 322 w 322"/>
                        <a:gd name="T65" fmla="*/ 79 h 190"/>
                        <a:gd name="T66" fmla="*/ 297 w 322"/>
                        <a:gd name="T67" fmla="*/ 133 h 190"/>
                        <a:gd name="T68" fmla="*/ 293 w 322"/>
                        <a:gd name="T69" fmla="*/ 137 h 190"/>
                        <a:gd name="T70" fmla="*/ 293 w 322"/>
                        <a:gd name="T71" fmla="*/ 135 h 190"/>
                        <a:gd name="T72" fmla="*/ 204 w 322"/>
                        <a:gd name="T73" fmla="*/ 70 h 190"/>
                        <a:gd name="T74" fmla="*/ 206 w 322"/>
                        <a:gd name="T75" fmla="*/ 70 h 190"/>
                        <a:gd name="T76" fmla="*/ 118 w 322"/>
                        <a:gd name="T77" fmla="*/ 94 h 190"/>
                        <a:gd name="T78" fmla="*/ 122 w 322"/>
                        <a:gd name="T79" fmla="*/ 94 h 190"/>
                        <a:gd name="T80" fmla="*/ 64 w 322"/>
                        <a:gd name="T81" fmla="*/ 188 h 190"/>
                        <a:gd name="T82" fmla="*/ 62 w 322"/>
                        <a:gd name="T83" fmla="*/ 188 h 190"/>
                        <a:gd name="T84" fmla="*/ 64 w 322"/>
                        <a:gd name="T85" fmla="*/ 188 h 190"/>
                        <a:gd name="T86" fmla="*/ 62 w 322"/>
                        <a:gd name="T87" fmla="*/ 188 h 190"/>
                        <a:gd name="T88" fmla="*/ 60 w 322"/>
                        <a:gd name="T89" fmla="*/ 190 h 190"/>
                        <a:gd name="T90" fmla="*/ 58 w 322"/>
                        <a:gd name="T91" fmla="*/ 188 h 190"/>
                        <a:gd name="T92" fmla="*/ 64 w 322"/>
                        <a:gd name="T93" fmla="*/ 181 h 1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</a:cxnLst>
                      <a:rect l="0" t="0" r="r" b="b"/>
                      <a:pathLst>
                        <a:path w="322" h="190">
                          <a:moveTo>
                            <a:pt x="64" y="181"/>
                          </a:moveTo>
                          <a:lnTo>
                            <a:pt x="56" y="183"/>
                          </a:lnTo>
                          <a:lnTo>
                            <a:pt x="114" y="88"/>
                          </a:lnTo>
                          <a:lnTo>
                            <a:pt x="116" y="88"/>
                          </a:lnTo>
                          <a:lnTo>
                            <a:pt x="204" y="64"/>
                          </a:lnTo>
                          <a:lnTo>
                            <a:pt x="206" y="64"/>
                          </a:lnTo>
                          <a:lnTo>
                            <a:pt x="206" y="63"/>
                          </a:lnTo>
                          <a:lnTo>
                            <a:pt x="208" y="66"/>
                          </a:lnTo>
                          <a:lnTo>
                            <a:pt x="295" y="131"/>
                          </a:lnTo>
                          <a:lnTo>
                            <a:pt x="291" y="131"/>
                          </a:lnTo>
                          <a:lnTo>
                            <a:pt x="314" y="79"/>
                          </a:lnTo>
                          <a:lnTo>
                            <a:pt x="316" y="81"/>
                          </a:lnTo>
                          <a:lnTo>
                            <a:pt x="254" y="25"/>
                          </a:lnTo>
                          <a:lnTo>
                            <a:pt x="254" y="27"/>
                          </a:lnTo>
                          <a:lnTo>
                            <a:pt x="208" y="7"/>
                          </a:lnTo>
                          <a:lnTo>
                            <a:pt x="210" y="7"/>
                          </a:lnTo>
                          <a:lnTo>
                            <a:pt x="99" y="35"/>
                          </a:lnTo>
                          <a:lnTo>
                            <a:pt x="45" y="68"/>
                          </a:lnTo>
                          <a:lnTo>
                            <a:pt x="50" y="66"/>
                          </a:lnTo>
                          <a:lnTo>
                            <a:pt x="7" y="141"/>
                          </a:lnTo>
                          <a:lnTo>
                            <a:pt x="5" y="135"/>
                          </a:lnTo>
                          <a:lnTo>
                            <a:pt x="64" y="181"/>
                          </a:lnTo>
                          <a:lnTo>
                            <a:pt x="58" y="188"/>
                          </a:lnTo>
                          <a:lnTo>
                            <a:pt x="0" y="141"/>
                          </a:lnTo>
                          <a:lnTo>
                            <a:pt x="0" y="133"/>
                          </a:lnTo>
                          <a:lnTo>
                            <a:pt x="41" y="61"/>
                          </a:lnTo>
                          <a:lnTo>
                            <a:pt x="97" y="27"/>
                          </a:lnTo>
                          <a:lnTo>
                            <a:pt x="208" y="0"/>
                          </a:lnTo>
                          <a:lnTo>
                            <a:pt x="210" y="0"/>
                          </a:lnTo>
                          <a:lnTo>
                            <a:pt x="256" y="20"/>
                          </a:lnTo>
                          <a:lnTo>
                            <a:pt x="260" y="20"/>
                          </a:lnTo>
                          <a:lnTo>
                            <a:pt x="322" y="76"/>
                          </a:lnTo>
                          <a:lnTo>
                            <a:pt x="322" y="79"/>
                          </a:lnTo>
                          <a:lnTo>
                            <a:pt x="297" y="133"/>
                          </a:lnTo>
                          <a:lnTo>
                            <a:pt x="293" y="137"/>
                          </a:lnTo>
                          <a:lnTo>
                            <a:pt x="293" y="135"/>
                          </a:lnTo>
                          <a:lnTo>
                            <a:pt x="204" y="70"/>
                          </a:lnTo>
                          <a:lnTo>
                            <a:pt x="206" y="70"/>
                          </a:lnTo>
                          <a:lnTo>
                            <a:pt x="118" y="94"/>
                          </a:lnTo>
                          <a:lnTo>
                            <a:pt x="122" y="94"/>
                          </a:lnTo>
                          <a:lnTo>
                            <a:pt x="64" y="188"/>
                          </a:lnTo>
                          <a:lnTo>
                            <a:pt x="62" y="188"/>
                          </a:lnTo>
                          <a:lnTo>
                            <a:pt x="64" y="188"/>
                          </a:lnTo>
                          <a:lnTo>
                            <a:pt x="62" y="188"/>
                          </a:lnTo>
                          <a:lnTo>
                            <a:pt x="60" y="190"/>
                          </a:lnTo>
                          <a:lnTo>
                            <a:pt x="58" y="188"/>
                          </a:lnTo>
                          <a:lnTo>
                            <a:pt x="64" y="18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49" name="Freeform 69">
                      <a:extLst>
                        <a:ext uri="{FF2B5EF4-FFF2-40B4-BE49-F238E27FC236}">
                          <a16:creationId xmlns:a16="http://schemas.microsoft.com/office/drawing/2014/main" id="{7DB977B4-799F-79EC-5DE9-581257429A4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11" y="2530"/>
                      <a:ext cx="191" cy="164"/>
                    </a:xfrm>
                    <a:custGeom>
                      <a:avLst/>
                      <a:gdLst>
                        <a:gd name="T0" fmla="*/ 191 w 191"/>
                        <a:gd name="T1" fmla="*/ 164 h 164"/>
                        <a:gd name="T2" fmla="*/ 167 w 191"/>
                        <a:gd name="T3" fmla="*/ 54 h 164"/>
                        <a:gd name="T4" fmla="*/ 97 w 191"/>
                        <a:gd name="T5" fmla="*/ 0 h 164"/>
                        <a:gd name="T6" fmla="*/ 0 w 191"/>
                        <a:gd name="T7" fmla="*/ 22 h 164"/>
                        <a:gd name="T8" fmla="*/ 115 w 191"/>
                        <a:gd name="T9" fmla="*/ 93 h 164"/>
                        <a:gd name="T10" fmla="*/ 191 w 191"/>
                        <a:gd name="T11" fmla="*/ 164 h 1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91" h="164">
                          <a:moveTo>
                            <a:pt x="191" y="164"/>
                          </a:moveTo>
                          <a:lnTo>
                            <a:pt x="167" y="54"/>
                          </a:lnTo>
                          <a:lnTo>
                            <a:pt x="97" y="0"/>
                          </a:lnTo>
                          <a:lnTo>
                            <a:pt x="0" y="22"/>
                          </a:lnTo>
                          <a:lnTo>
                            <a:pt x="115" y="93"/>
                          </a:lnTo>
                          <a:lnTo>
                            <a:pt x="191" y="16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50" name="Freeform 70">
                      <a:extLst>
                        <a:ext uri="{FF2B5EF4-FFF2-40B4-BE49-F238E27FC236}">
                          <a16:creationId xmlns:a16="http://schemas.microsoft.com/office/drawing/2014/main" id="{F27AFB6E-4052-2909-3EF6-5F9341B28A0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45" y="2250"/>
                      <a:ext cx="557" cy="301"/>
                    </a:xfrm>
                    <a:custGeom>
                      <a:avLst/>
                      <a:gdLst>
                        <a:gd name="T0" fmla="*/ 68 w 557"/>
                        <a:gd name="T1" fmla="*/ 301 h 301"/>
                        <a:gd name="T2" fmla="*/ 158 w 557"/>
                        <a:gd name="T3" fmla="*/ 278 h 301"/>
                        <a:gd name="T4" fmla="*/ 193 w 557"/>
                        <a:gd name="T5" fmla="*/ 200 h 301"/>
                        <a:gd name="T6" fmla="*/ 249 w 557"/>
                        <a:gd name="T7" fmla="*/ 167 h 301"/>
                        <a:gd name="T8" fmla="*/ 393 w 557"/>
                        <a:gd name="T9" fmla="*/ 127 h 301"/>
                        <a:gd name="T10" fmla="*/ 501 w 557"/>
                        <a:gd name="T11" fmla="*/ 174 h 301"/>
                        <a:gd name="T12" fmla="*/ 557 w 557"/>
                        <a:gd name="T13" fmla="*/ 84 h 301"/>
                        <a:gd name="T14" fmla="*/ 442 w 557"/>
                        <a:gd name="T15" fmla="*/ 19 h 301"/>
                        <a:gd name="T16" fmla="*/ 355 w 557"/>
                        <a:gd name="T17" fmla="*/ 0 h 301"/>
                        <a:gd name="T18" fmla="*/ 210 w 557"/>
                        <a:gd name="T19" fmla="*/ 41 h 301"/>
                        <a:gd name="T20" fmla="*/ 102 w 557"/>
                        <a:gd name="T21" fmla="*/ 127 h 301"/>
                        <a:gd name="T22" fmla="*/ 0 w 557"/>
                        <a:gd name="T23" fmla="*/ 264 h 301"/>
                        <a:gd name="T24" fmla="*/ 68 w 557"/>
                        <a:gd name="T25" fmla="*/ 301 h 3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557" h="301">
                          <a:moveTo>
                            <a:pt x="68" y="301"/>
                          </a:moveTo>
                          <a:lnTo>
                            <a:pt x="158" y="278"/>
                          </a:lnTo>
                          <a:lnTo>
                            <a:pt x="193" y="200"/>
                          </a:lnTo>
                          <a:lnTo>
                            <a:pt x="249" y="167"/>
                          </a:lnTo>
                          <a:lnTo>
                            <a:pt x="393" y="127"/>
                          </a:lnTo>
                          <a:lnTo>
                            <a:pt x="501" y="174"/>
                          </a:lnTo>
                          <a:lnTo>
                            <a:pt x="557" y="84"/>
                          </a:lnTo>
                          <a:lnTo>
                            <a:pt x="442" y="19"/>
                          </a:lnTo>
                          <a:lnTo>
                            <a:pt x="355" y="0"/>
                          </a:lnTo>
                          <a:lnTo>
                            <a:pt x="210" y="41"/>
                          </a:lnTo>
                          <a:lnTo>
                            <a:pt x="102" y="127"/>
                          </a:lnTo>
                          <a:lnTo>
                            <a:pt x="0" y="264"/>
                          </a:lnTo>
                          <a:lnTo>
                            <a:pt x="68" y="301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51" name="Freeform 71">
                      <a:extLst>
                        <a:ext uri="{FF2B5EF4-FFF2-40B4-BE49-F238E27FC236}">
                          <a16:creationId xmlns:a16="http://schemas.microsoft.com/office/drawing/2014/main" id="{F2CDC196-5936-26BB-8631-9A828A37A29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65" y="1954"/>
                      <a:ext cx="892" cy="540"/>
                    </a:xfrm>
                    <a:custGeom>
                      <a:avLst/>
                      <a:gdLst>
                        <a:gd name="T0" fmla="*/ 0 w 892"/>
                        <a:gd name="T1" fmla="*/ 276 h 540"/>
                        <a:gd name="T2" fmla="*/ 206 w 892"/>
                        <a:gd name="T3" fmla="*/ 380 h 540"/>
                        <a:gd name="T4" fmla="*/ 329 w 892"/>
                        <a:gd name="T5" fmla="*/ 258 h 540"/>
                        <a:gd name="T6" fmla="*/ 287 w 892"/>
                        <a:gd name="T7" fmla="*/ 107 h 540"/>
                        <a:gd name="T8" fmla="*/ 335 w 892"/>
                        <a:gd name="T9" fmla="*/ 94 h 540"/>
                        <a:gd name="T10" fmla="*/ 376 w 892"/>
                        <a:gd name="T11" fmla="*/ 245 h 540"/>
                        <a:gd name="T12" fmla="*/ 531 w 892"/>
                        <a:gd name="T13" fmla="*/ 206 h 540"/>
                        <a:gd name="T14" fmla="*/ 708 w 892"/>
                        <a:gd name="T15" fmla="*/ 270 h 540"/>
                        <a:gd name="T16" fmla="*/ 685 w 892"/>
                        <a:gd name="T17" fmla="*/ 177 h 540"/>
                        <a:gd name="T18" fmla="*/ 719 w 892"/>
                        <a:gd name="T19" fmla="*/ 85 h 540"/>
                        <a:gd name="T20" fmla="*/ 651 w 892"/>
                        <a:gd name="T21" fmla="*/ 9 h 540"/>
                        <a:gd name="T22" fmla="*/ 677 w 892"/>
                        <a:gd name="T23" fmla="*/ 0 h 540"/>
                        <a:gd name="T24" fmla="*/ 892 w 892"/>
                        <a:gd name="T25" fmla="*/ 145 h 540"/>
                        <a:gd name="T26" fmla="*/ 871 w 892"/>
                        <a:gd name="T27" fmla="*/ 183 h 540"/>
                        <a:gd name="T28" fmla="*/ 753 w 892"/>
                        <a:gd name="T29" fmla="*/ 119 h 540"/>
                        <a:gd name="T30" fmla="*/ 717 w 892"/>
                        <a:gd name="T31" fmla="*/ 179 h 540"/>
                        <a:gd name="T32" fmla="*/ 752 w 892"/>
                        <a:gd name="T33" fmla="*/ 283 h 540"/>
                        <a:gd name="T34" fmla="*/ 795 w 892"/>
                        <a:gd name="T35" fmla="*/ 310 h 540"/>
                        <a:gd name="T36" fmla="*/ 755 w 892"/>
                        <a:gd name="T37" fmla="*/ 355 h 540"/>
                        <a:gd name="T38" fmla="*/ 648 w 892"/>
                        <a:gd name="T39" fmla="*/ 287 h 540"/>
                        <a:gd name="T40" fmla="*/ 529 w 892"/>
                        <a:gd name="T41" fmla="*/ 249 h 540"/>
                        <a:gd name="T42" fmla="*/ 361 w 892"/>
                        <a:gd name="T43" fmla="*/ 297 h 540"/>
                        <a:gd name="T44" fmla="*/ 231 w 892"/>
                        <a:gd name="T45" fmla="*/ 411 h 540"/>
                        <a:gd name="T46" fmla="*/ 146 w 892"/>
                        <a:gd name="T47" fmla="*/ 540 h 540"/>
                        <a:gd name="T48" fmla="*/ 116 w 892"/>
                        <a:gd name="T49" fmla="*/ 525 h 540"/>
                        <a:gd name="T50" fmla="*/ 135 w 892"/>
                        <a:gd name="T51" fmla="*/ 489 h 540"/>
                        <a:gd name="T52" fmla="*/ 48 w 892"/>
                        <a:gd name="T53" fmla="*/ 445 h 540"/>
                        <a:gd name="T54" fmla="*/ 0 w 892"/>
                        <a:gd name="T55" fmla="*/ 276 h 5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892" h="540">
                          <a:moveTo>
                            <a:pt x="0" y="276"/>
                          </a:moveTo>
                          <a:lnTo>
                            <a:pt x="206" y="380"/>
                          </a:lnTo>
                          <a:lnTo>
                            <a:pt x="329" y="258"/>
                          </a:lnTo>
                          <a:lnTo>
                            <a:pt x="287" y="107"/>
                          </a:lnTo>
                          <a:lnTo>
                            <a:pt x="335" y="94"/>
                          </a:lnTo>
                          <a:lnTo>
                            <a:pt x="376" y="245"/>
                          </a:lnTo>
                          <a:lnTo>
                            <a:pt x="531" y="206"/>
                          </a:lnTo>
                          <a:lnTo>
                            <a:pt x="708" y="270"/>
                          </a:lnTo>
                          <a:lnTo>
                            <a:pt x="685" y="177"/>
                          </a:lnTo>
                          <a:lnTo>
                            <a:pt x="719" y="85"/>
                          </a:lnTo>
                          <a:lnTo>
                            <a:pt x="651" y="9"/>
                          </a:lnTo>
                          <a:lnTo>
                            <a:pt x="677" y="0"/>
                          </a:lnTo>
                          <a:lnTo>
                            <a:pt x="892" y="145"/>
                          </a:lnTo>
                          <a:lnTo>
                            <a:pt x="871" y="183"/>
                          </a:lnTo>
                          <a:lnTo>
                            <a:pt x="753" y="119"/>
                          </a:lnTo>
                          <a:lnTo>
                            <a:pt x="717" y="179"/>
                          </a:lnTo>
                          <a:lnTo>
                            <a:pt x="752" y="283"/>
                          </a:lnTo>
                          <a:lnTo>
                            <a:pt x="795" y="310"/>
                          </a:lnTo>
                          <a:lnTo>
                            <a:pt x="755" y="355"/>
                          </a:lnTo>
                          <a:lnTo>
                            <a:pt x="648" y="287"/>
                          </a:lnTo>
                          <a:lnTo>
                            <a:pt x="529" y="249"/>
                          </a:lnTo>
                          <a:lnTo>
                            <a:pt x="361" y="297"/>
                          </a:lnTo>
                          <a:lnTo>
                            <a:pt x="231" y="411"/>
                          </a:lnTo>
                          <a:lnTo>
                            <a:pt x="146" y="540"/>
                          </a:lnTo>
                          <a:lnTo>
                            <a:pt x="116" y="525"/>
                          </a:lnTo>
                          <a:lnTo>
                            <a:pt x="135" y="489"/>
                          </a:lnTo>
                          <a:lnTo>
                            <a:pt x="48" y="445"/>
                          </a:lnTo>
                          <a:lnTo>
                            <a:pt x="0" y="276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52" name="Freeform 72">
                      <a:extLst>
                        <a:ext uri="{FF2B5EF4-FFF2-40B4-BE49-F238E27FC236}">
                          <a16:creationId xmlns:a16="http://schemas.microsoft.com/office/drawing/2014/main" id="{494E7535-A26B-6E6D-1069-0A47488FE40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77" y="2271"/>
                      <a:ext cx="168" cy="148"/>
                    </a:xfrm>
                    <a:custGeom>
                      <a:avLst/>
                      <a:gdLst>
                        <a:gd name="T0" fmla="*/ 26 w 168"/>
                        <a:gd name="T1" fmla="*/ 89 h 148"/>
                        <a:gd name="T2" fmla="*/ 138 w 168"/>
                        <a:gd name="T3" fmla="*/ 148 h 148"/>
                        <a:gd name="T4" fmla="*/ 168 w 168"/>
                        <a:gd name="T5" fmla="*/ 89 h 148"/>
                        <a:gd name="T6" fmla="*/ 0 w 168"/>
                        <a:gd name="T7" fmla="*/ 0 h 148"/>
                        <a:gd name="T8" fmla="*/ 26 w 168"/>
                        <a:gd name="T9" fmla="*/ 89 h 1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68" h="148">
                          <a:moveTo>
                            <a:pt x="26" y="89"/>
                          </a:moveTo>
                          <a:lnTo>
                            <a:pt x="138" y="148"/>
                          </a:lnTo>
                          <a:lnTo>
                            <a:pt x="168" y="89"/>
                          </a:lnTo>
                          <a:lnTo>
                            <a:pt x="0" y="0"/>
                          </a:lnTo>
                          <a:lnTo>
                            <a:pt x="26" y="89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53" name="Freeform 73">
                      <a:extLst>
                        <a:ext uri="{FF2B5EF4-FFF2-40B4-BE49-F238E27FC236}">
                          <a16:creationId xmlns:a16="http://schemas.microsoft.com/office/drawing/2014/main" id="{C8FA15C9-5F59-DA63-E4A9-3B2D2F9609B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91" y="2061"/>
                      <a:ext cx="199" cy="269"/>
                    </a:xfrm>
                    <a:custGeom>
                      <a:avLst/>
                      <a:gdLst>
                        <a:gd name="T0" fmla="*/ 79 w 199"/>
                        <a:gd name="T1" fmla="*/ 269 h 269"/>
                        <a:gd name="T2" fmla="*/ 199 w 199"/>
                        <a:gd name="T3" fmla="*/ 142 h 269"/>
                        <a:gd name="T4" fmla="*/ 162 w 199"/>
                        <a:gd name="T5" fmla="*/ 0 h 269"/>
                        <a:gd name="T6" fmla="*/ 78 w 199"/>
                        <a:gd name="T7" fmla="*/ 21 h 269"/>
                        <a:gd name="T8" fmla="*/ 0 w 199"/>
                        <a:gd name="T9" fmla="*/ 224 h 269"/>
                        <a:gd name="T10" fmla="*/ 79 w 199"/>
                        <a:gd name="T11" fmla="*/ 269 h 2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99" h="269">
                          <a:moveTo>
                            <a:pt x="79" y="269"/>
                          </a:moveTo>
                          <a:lnTo>
                            <a:pt x="199" y="142"/>
                          </a:lnTo>
                          <a:lnTo>
                            <a:pt x="162" y="0"/>
                          </a:lnTo>
                          <a:lnTo>
                            <a:pt x="78" y="21"/>
                          </a:lnTo>
                          <a:lnTo>
                            <a:pt x="0" y="224"/>
                          </a:lnTo>
                          <a:lnTo>
                            <a:pt x="79" y="269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54" name="Freeform 74">
                      <a:extLst>
                        <a:ext uri="{FF2B5EF4-FFF2-40B4-BE49-F238E27FC236}">
                          <a16:creationId xmlns:a16="http://schemas.microsoft.com/office/drawing/2014/main" id="{2E39D144-1A9E-CDF2-D7AC-C0D1A206C36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41" y="2099"/>
                      <a:ext cx="173" cy="168"/>
                    </a:xfrm>
                    <a:custGeom>
                      <a:avLst/>
                      <a:gdLst>
                        <a:gd name="T0" fmla="*/ 22 w 173"/>
                        <a:gd name="T1" fmla="*/ 129 h 168"/>
                        <a:gd name="T2" fmla="*/ 104 w 173"/>
                        <a:gd name="T3" fmla="*/ 168 h 168"/>
                        <a:gd name="T4" fmla="*/ 173 w 173"/>
                        <a:gd name="T5" fmla="*/ 0 h 168"/>
                        <a:gd name="T6" fmla="*/ 0 w 173"/>
                        <a:gd name="T7" fmla="*/ 48 h 168"/>
                        <a:gd name="T8" fmla="*/ 22 w 173"/>
                        <a:gd name="T9" fmla="*/ 129 h 1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3" h="168">
                          <a:moveTo>
                            <a:pt x="22" y="129"/>
                          </a:moveTo>
                          <a:lnTo>
                            <a:pt x="104" y="168"/>
                          </a:lnTo>
                          <a:lnTo>
                            <a:pt x="173" y="0"/>
                          </a:lnTo>
                          <a:lnTo>
                            <a:pt x="0" y="48"/>
                          </a:lnTo>
                          <a:lnTo>
                            <a:pt x="22" y="129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55" name="Freeform 75">
                      <a:extLst>
                        <a:ext uri="{FF2B5EF4-FFF2-40B4-BE49-F238E27FC236}">
                          <a16:creationId xmlns:a16="http://schemas.microsoft.com/office/drawing/2014/main" id="{A95E4732-3393-D558-F28F-DE66E79B815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05" y="1963"/>
                      <a:ext cx="380" cy="258"/>
                    </a:xfrm>
                    <a:custGeom>
                      <a:avLst/>
                      <a:gdLst>
                        <a:gd name="T0" fmla="*/ 16 w 380"/>
                        <a:gd name="T1" fmla="*/ 133 h 258"/>
                        <a:gd name="T2" fmla="*/ 0 w 380"/>
                        <a:gd name="T3" fmla="*/ 84 h 258"/>
                        <a:gd name="T4" fmla="*/ 310 w 380"/>
                        <a:gd name="T5" fmla="*/ 0 h 258"/>
                        <a:gd name="T6" fmla="*/ 380 w 380"/>
                        <a:gd name="T7" fmla="*/ 75 h 258"/>
                        <a:gd name="T8" fmla="*/ 345 w 380"/>
                        <a:gd name="T9" fmla="*/ 161 h 258"/>
                        <a:gd name="T10" fmla="*/ 367 w 380"/>
                        <a:gd name="T11" fmla="*/ 258 h 258"/>
                        <a:gd name="T12" fmla="*/ 266 w 380"/>
                        <a:gd name="T13" fmla="*/ 219 h 258"/>
                        <a:gd name="T14" fmla="*/ 194 w 380"/>
                        <a:gd name="T15" fmla="*/ 191 h 258"/>
                        <a:gd name="T16" fmla="*/ 142 w 380"/>
                        <a:gd name="T17" fmla="*/ 204 h 258"/>
                        <a:gd name="T18" fmla="*/ 119 w 380"/>
                        <a:gd name="T19" fmla="*/ 103 h 258"/>
                        <a:gd name="T20" fmla="*/ 16 w 380"/>
                        <a:gd name="T21" fmla="*/ 133 h 2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380" h="258">
                          <a:moveTo>
                            <a:pt x="16" y="133"/>
                          </a:moveTo>
                          <a:lnTo>
                            <a:pt x="0" y="84"/>
                          </a:lnTo>
                          <a:lnTo>
                            <a:pt x="310" y="0"/>
                          </a:lnTo>
                          <a:lnTo>
                            <a:pt x="380" y="75"/>
                          </a:lnTo>
                          <a:lnTo>
                            <a:pt x="345" y="161"/>
                          </a:lnTo>
                          <a:lnTo>
                            <a:pt x="367" y="258"/>
                          </a:lnTo>
                          <a:lnTo>
                            <a:pt x="266" y="219"/>
                          </a:lnTo>
                          <a:lnTo>
                            <a:pt x="194" y="191"/>
                          </a:lnTo>
                          <a:lnTo>
                            <a:pt x="142" y="204"/>
                          </a:lnTo>
                          <a:lnTo>
                            <a:pt x="119" y="103"/>
                          </a:lnTo>
                          <a:lnTo>
                            <a:pt x="16" y="133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56" name="Freeform 76">
                      <a:extLst>
                        <a:ext uri="{FF2B5EF4-FFF2-40B4-BE49-F238E27FC236}">
                          <a16:creationId xmlns:a16="http://schemas.microsoft.com/office/drawing/2014/main" id="{3A9190FA-C587-70CC-E3C7-795DBDDE347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82" y="2070"/>
                      <a:ext cx="152" cy="193"/>
                    </a:xfrm>
                    <a:custGeom>
                      <a:avLst/>
                      <a:gdLst>
                        <a:gd name="T0" fmla="*/ 79 w 152"/>
                        <a:gd name="T1" fmla="*/ 193 h 193"/>
                        <a:gd name="T2" fmla="*/ 152 w 152"/>
                        <a:gd name="T3" fmla="*/ 70 h 193"/>
                        <a:gd name="T4" fmla="*/ 36 w 152"/>
                        <a:gd name="T5" fmla="*/ 0 h 193"/>
                        <a:gd name="T6" fmla="*/ 0 w 152"/>
                        <a:gd name="T7" fmla="*/ 64 h 193"/>
                        <a:gd name="T8" fmla="*/ 33 w 152"/>
                        <a:gd name="T9" fmla="*/ 164 h 193"/>
                        <a:gd name="T10" fmla="*/ 79 w 152"/>
                        <a:gd name="T11" fmla="*/ 193 h 1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52" h="193">
                          <a:moveTo>
                            <a:pt x="79" y="193"/>
                          </a:moveTo>
                          <a:lnTo>
                            <a:pt x="152" y="70"/>
                          </a:lnTo>
                          <a:lnTo>
                            <a:pt x="36" y="0"/>
                          </a:lnTo>
                          <a:lnTo>
                            <a:pt x="0" y="64"/>
                          </a:lnTo>
                          <a:lnTo>
                            <a:pt x="33" y="164"/>
                          </a:lnTo>
                          <a:lnTo>
                            <a:pt x="79" y="19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57" name="Freeform 77">
                      <a:extLst>
                        <a:ext uri="{FF2B5EF4-FFF2-40B4-BE49-F238E27FC236}">
                          <a16:creationId xmlns:a16="http://schemas.microsoft.com/office/drawing/2014/main" id="{240B19B3-B044-4CBA-4B5F-5ECB3D1BF04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56" y="1864"/>
                      <a:ext cx="226" cy="225"/>
                    </a:xfrm>
                    <a:custGeom>
                      <a:avLst/>
                      <a:gdLst>
                        <a:gd name="T0" fmla="*/ 106 w 226"/>
                        <a:gd name="T1" fmla="*/ 225 h 225"/>
                        <a:gd name="T2" fmla="*/ 0 w 226"/>
                        <a:gd name="T3" fmla="*/ 153 h 225"/>
                        <a:gd name="T4" fmla="*/ 58 w 226"/>
                        <a:gd name="T5" fmla="*/ 44 h 225"/>
                        <a:gd name="T6" fmla="*/ 213 w 226"/>
                        <a:gd name="T7" fmla="*/ 0 h 225"/>
                        <a:gd name="T8" fmla="*/ 226 w 226"/>
                        <a:gd name="T9" fmla="*/ 46 h 225"/>
                        <a:gd name="T10" fmla="*/ 106 w 226"/>
                        <a:gd name="T11" fmla="*/ 225 h 2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26" h="225">
                          <a:moveTo>
                            <a:pt x="106" y="225"/>
                          </a:moveTo>
                          <a:lnTo>
                            <a:pt x="0" y="153"/>
                          </a:lnTo>
                          <a:lnTo>
                            <a:pt x="58" y="44"/>
                          </a:lnTo>
                          <a:lnTo>
                            <a:pt x="213" y="0"/>
                          </a:lnTo>
                          <a:lnTo>
                            <a:pt x="226" y="46"/>
                          </a:lnTo>
                          <a:lnTo>
                            <a:pt x="106" y="22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58" name="Freeform 78">
                      <a:extLst>
                        <a:ext uri="{FF2B5EF4-FFF2-40B4-BE49-F238E27FC236}">
                          <a16:creationId xmlns:a16="http://schemas.microsoft.com/office/drawing/2014/main" id="{45BC3CCE-02AF-821C-AE2E-13681A5F799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38" y="2005"/>
                      <a:ext cx="164" cy="174"/>
                    </a:xfrm>
                    <a:custGeom>
                      <a:avLst/>
                      <a:gdLst>
                        <a:gd name="T0" fmla="*/ 0 w 164"/>
                        <a:gd name="T1" fmla="*/ 130 h 174"/>
                        <a:gd name="T2" fmla="*/ 67 w 164"/>
                        <a:gd name="T3" fmla="*/ 174 h 174"/>
                        <a:gd name="T4" fmla="*/ 116 w 164"/>
                        <a:gd name="T5" fmla="*/ 159 h 174"/>
                        <a:gd name="T6" fmla="*/ 75 w 164"/>
                        <a:gd name="T7" fmla="*/ 113 h 174"/>
                        <a:gd name="T8" fmla="*/ 164 w 164"/>
                        <a:gd name="T9" fmla="*/ 117 h 174"/>
                        <a:gd name="T10" fmla="*/ 138 w 164"/>
                        <a:gd name="T11" fmla="*/ 20 h 174"/>
                        <a:gd name="T12" fmla="*/ 86 w 164"/>
                        <a:gd name="T13" fmla="*/ 0 h 174"/>
                        <a:gd name="T14" fmla="*/ 18 w 164"/>
                        <a:gd name="T15" fmla="*/ 99 h 174"/>
                        <a:gd name="T16" fmla="*/ 0 w 164"/>
                        <a:gd name="T17" fmla="*/ 130 h 1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64" h="174">
                          <a:moveTo>
                            <a:pt x="0" y="130"/>
                          </a:moveTo>
                          <a:lnTo>
                            <a:pt x="67" y="174"/>
                          </a:lnTo>
                          <a:lnTo>
                            <a:pt x="116" y="159"/>
                          </a:lnTo>
                          <a:lnTo>
                            <a:pt x="75" y="113"/>
                          </a:lnTo>
                          <a:lnTo>
                            <a:pt x="164" y="117"/>
                          </a:lnTo>
                          <a:lnTo>
                            <a:pt x="138" y="20"/>
                          </a:lnTo>
                          <a:lnTo>
                            <a:pt x="86" y="0"/>
                          </a:lnTo>
                          <a:lnTo>
                            <a:pt x="18" y="99"/>
                          </a:lnTo>
                          <a:lnTo>
                            <a:pt x="0" y="13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59" name="Freeform 79">
                      <a:extLst>
                        <a:ext uri="{FF2B5EF4-FFF2-40B4-BE49-F238E27FC236}">
                          <a16:creationId xmlns:a16="http://schemas.microsoft.com/office/drawing/2014/main" id="{851664AC-5393-61E5-8963-38D3D961418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97" y="2189"/>
                      <a:ext cx="186" cy="128"/>
                    </a:xfrm>
                    <a:custGeom>
                      <a:avLst/>
                      <a:gdLst>
                        <a:gd name="T0" fmla="*/ 128 w 186"/>
                        <a:gd name="T1" fmla="*/ 0 h 128"/>
                        <a:gd name="T2" fmla="*/ 130 w 186"/>
                        <a:gd name="T3" fmla="*/ 33 h 128"/>
                        <a:gd name="T4" fmla="*/ 186 w 186"/>
                        <a:gd name="T5" fmla="*/ 53 h 128"/>
                        <a:gd name="T6" fmla="*/ 135 w 186"/>
                        <a:gd name="T7" fmla="*/ 68 h 128"/>
                        <a:gd name="T8" fmla="*/ 126 w 186"/>
                        <a:gd name="T9" fmla="*/ 111 h 128"/>
                        <a:gd name="T10" fmla="*/ 98 w 186"/>
                        <a:gd name="T11" fmla="*/ 82 h 128"/>
                        <a:gd name="T12" fmla="*/ 73 w 186"/>
                        <a:gd name="T13" fmla="*/ 128 h 128"/>
                        <a:gd name="T14" fmla="*/ 41 w 186"/>
                        <a:gd name="T15" fmla="*/ 104 h 128"/>
                        <a:gd name="T16" fmla="*/ 58 w 186"/>
                        <a:gd name="T17" fmla="*/ 77 h 128"/>
                        <a:gd name="T18" fmla="*/ 0 w 186"/>
                        <a:gd name="T19" fmla="*/ 74 h 128"/>
                        <a:gd name="T20" fmla="*/ 32 w 186"/>
                        <a:gd name="T21" fmla="*/ 56 h 128"/>
                        <a:gd name="T22" fmla="*/ 17 w 186"/>
                        <a:gd name="T23" fmla="*/ 29 h 128"/>
                        <a:gd name="T24" fmla="*/ 78 w 186"/>
                        <a:gd name="T25" fmla="*/ 41 h 128"/>
                        <a:gd name="T26" fmla="*/ 98 w 186"/>
                        <a:gd name="T27" fmla="*/ 9 h 128"/>
                        <a:gd name="T28" fmla="*/ 128 w 186"/>
                        <a:gd name="T29" fmla="*/ 0 h 1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186" h="128">
                          <a:moveTo>
                            <a:pt x="128" y="0"/>
                          </a:moveTo>
                          <a:lnTo>
                            <a:pt x="130" y="33"/>
                          </a:lnTo>
                          <a:lnTo>
                            <a:pt x="186" y="53"/>
                          </a:lnTo>
                          <a:lnTo>
                            <a:pt x="135" y="68"/>
                          </a:lnTo>
                          <a:lnTo>
                            <a:pt x="126" y="111"/>
                          </a:lnTo>
                          <a:lnTo>
                            <a:pt x="98" y="82"/>
                          </a:lnTo>
                          <a:lnTo>
                            <a:pt x="73" y="128"/>
                          </a:lnTo>
                          <a:lnTo>
                            <a:pt x="41" y="104"/>
                          </a:lnTo>
                          <a:lnTo>
                            <a:pt x="58" y="77"/>
                          </a:lnTo>
                          <a:lnTo>
                            <a:pt x="0" y="74"/>
                          </a:lnTo>
                          <a:lnTo>
                            <a:pt x="32" y="56"/>
                          </a:lnTo>
                          <a:lnTo>
                            <a:pt x="17" y="29"/>
                          </a:lnTo>
                          <a:lnTo>
                            <a:pt x="78" y="41"/>
                          </a:lnTo>
                          <a:lnTo>
                            <a:pt x="98" y="9"/>
                          </a:lnTo>
                          <a:lnTo>
                            <a:pt x="128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60" name="Freeform 80">
                      <a:extLst>
                        <a:ext uri="{FF2B5EF4-FFF2-40B4-BE49-F238E27FC236}">
                          <a16:creationId xmlns:a16="http://schemas.microsoft.com/office/drawing/2014/main" id="{F0A8D876-2A3B-C13B-CC77-A3F3B47ED31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59" y="2161"/>
                      <a:ext cx="68" cy="111"/>
                    </a:xfrm>
                    <a:custGeom>
                      <a:avLst/>
                      <a:gdLst>
                        <a:gd name="T0" fmla="*/ 0 w 68"/>
                        <a:gd name="T1" fmla="*/ 17 h 111"/>
                        <a:gd name="T2" fmla="*/ 10 w 68"/>
                        <a:gd name="T3" fmla="*/ 64 h 111"/>
                        <a:gd name="T4" fmla="*/ 32 w 68"/>
                        <a:gd name="T5" fmla="*/ 57 h 111"/>
                        <a:gd name="T6" fmla="*/ 44 w 68"/>
                        <a:gd name="T7" fmla="*/ 111 h 111"/>
                        <a:gd name="T8" fmla="*/ 55 w 68"/>
                        <a:gd name="T9" fmla="*/ 57 h 111"/>
                        <a:gd name="T10" fmla="*/ 68 w 68"/>
                        <a:gd name="T11" fmla="*/ 53 h 111"/>
                        <a:gd name="T12" fmla="*/ 59 w 68"/>
                        <a:gd name="T13" fmla="*/ 0 h 111"/>
                        <a:gd name="T14" fmla="*/ 41 w 68"/>
                        <a:gd name="T15" fmla="*/ 19 h 111"/>
                        <a:gd name="T16" fmla="*/ 37 w 68"/>
                        <a:gd name="T17" fmla="*/ 0 h 111"/>
                        <a:gd name="T18" fmla="*/ 0 w 68"/>
                        <a:gd name="T19" fmla="*/ 17 h 1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68" h="111">
                          <a:moveTo>
                            <a:pt x="0" y="17"/>
                          </a:moveTo>
                          <a:lnTo>
                            <a:pt x="10" y="64"/>
                          </a:lnTo>
                          <a:lnTo>
                            <a:pt x="32" y="57"/>
                          </a:lnTo>
                          <a:lnTo>
                            <a:pt x="44" y="111"/>
                          </a:lnTo>
                          <a:lnTo>
                            <a:pt x="55" y="57"/>
                          </a:lnTo>
                          <a:lnTo>
                            <a:pt x="68" y="53"/>
                          </a:lnTo>
                          <a:lnTo>
                            <a:pt x="59" y="0"/>
                          </a:lnTo>
                          <a:lnTo>
                            <a:pt x="41" y="19"/>
                          </a:lnTo>
                          <a:lnTo>
                            <a:pt x="37" y="0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61" name="Freeform 81">
                      <a:extLst>
                        <a:ext uri="{FF2B5EF4-FFF2-40B4-BE49-F238E27FC236}">
                          <a16:creationId xmlns:a16="http://schemas.microsoft.com/office/drawing/2014/main" id="{67541C6D-31A8-B775-AFE5-29B56DD66AD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12" y="2065"/>
                      <a:ext cx="137" cy="133"/>
                    </a:xfrm>
                    <a:custGeom>
                      <a:avLst/>
                      <a:gdLst>
                        <a:gd name="T0" fmla="*/ 31 w 137"/>
                        <a:gd name="T1" fmla="*/ 133 h 133"/>
                        <a:gd name="T2" fmla="*/ 137 w 137"/>
                        <a:gd name="T3" fmla="*/ 106 h 133"/>
                        <a:gd name="T4" fmla="*/ 112 w 137"/>
                        <a:gd name="T5" fmla="*/ 0 h 133"/>
                        <a:gd name="T6" fmla="*/ 0 w 137"/>
                        <a:gd name="T7" fmla="*/ 34 h 133"/>
                        <a:gd name="T8" fmla="*/ 31 w 137"/>
                        <a:gd name="T9" fmla="*/ 133 h 1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37" h="133">
                          <a:moveTo>
                            <a:pt x="31" y="133"/>
                          </a:moveTo>
                          <a:lnTo>
                            <a:pt x="137" y="106"/>
                          </a:lnTo>
                          <a:lnTo>
                            <a:pt x="112" y="0"/>
                          </a:lnTo>
                          <a:lnTo>
                            <a:pt x="0" y="34"/>
                          </a:lnTo>
                          <a:lnTo>
                            <a:pt x="31" y="13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62" name="Freeform 82">
                      <a:extLst>
                        <a:ext uri="{FF2B5EF4-FFF2-40B4-BE49-F238E27FC236}">
                          <a16:creationId xmlns:a16="http://schemas.microsoft.com/office/drawing/2014/main" id="{2149004D-688E-CD22-8904-528E9C7DAD7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05" y="2378"/>
                      <a:ext cx="338" cy="162"/>
                    </a:xfrm>
                    <a:custGeom>
                      <a:avLst/>
                      <a:gdLst>
                        <a:gd name="T0" fmla="*/ 23 w 338"/>
                        <a:gd name="T1" fmla="*/ 162 h 162"/>
                        <a:gd name="T2" fmla="*/ 60 w 338"/>
                        <a:gd name="T3" fmla="*/ 97 h 162"/>
                        <a:gd name="T4" fmla="*/ 101 w 338"/>
                        <a:gd name="T5" fmla="*/ 66 h 162"/>
                        <a:gd name="T6" fmla="*/ 220 w 338"/>
                        <a:gd name="T7" fmla="*/ 33 h 162"/>
                        <a:gd name="T8" fmla="*/ 266 w 338"/>
                        <a:gd name="T9" fmla="*/ 51 h 162"/>
                        <a:gd name="T10" fmla="*/ 327 w 338"/>
                        <a:gd name="T11" fmla="*/ 99 h 162"/>
                        <a:gd name="T12" fmla="*/ 338 w 338"/>
                        <a:gd name="T13" fmla="*/ 49 h 162"/>
                        <a:gd name="T14" fmla="*/ 233 w 338"/>
                        <a:gd name="T15" fmla="*/ 0 h 162"/>
                        <a:gd name="T16" fmla="*/ 85 w 338"/>
                        <a:gd name="T17" fmla="*/ 41 h 162"/>
                        <a:gd name="T18" fmla="*/ 28 w 338"/>
                        <a:gd name="T19" fmla="*/ 79 h 162"/>
                        <a:gd name="T20" fmla="*/ 0 w 338"/>
                        <a:gd name="T21" fmla="*/ 146 h 162"/>
                        <a:gd name="T22" fmla="*/ 23 w 338"/>
                        <a:gd name="T23" fmla="*/ 162 h 1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338" h="162">
                          <a:moveTo>
                            <a:pt x="23" y="162"/>
                          </a:moveTo>
                          <a:lnTo>
                            <a:pt x="60" y="97"/>
                          </a:lnTo>
                          <a:lnTo>
                            <a:pt x="101" y="66"/>
                          </a:lnTo>
                          <a:lnTo>
                            <a:pt x="220" y="33"/>
                          </a:lnTo>
                          <a:lnTo>
                            <a:pt x="266" y="51"/>
                          </a:lnTo>
                          <a:lnTo>
                            <a:pt x="327" y="99"/>
                          </a:lnTo>
                          <a:lnTo>
                            <a:pt x="338" y="49"/>
                          </a:lnTo>
                          <a:lnTo>
                            <a:pt x="233" y="0"/>
                          </a:lnTo>
                          <a:lnTo>
                            <a:pt x="85" y="41"/>
                          </a:lnTo>
                          <a:lnTo>
                            <a:pt x="28" y="79"/>
                          </a:lnTo>
                          <a:lnTo>
                            <a:pt x="0" y="146"/>
                          </a:lnTo>
                          <a:lnTo>
                            <a:pt x="23" y="16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63" name="Freeform 83">
                      <a:extLst>
                        <a:ext uri="{FF2B5EF4-FFF2-40B4-BE49-F238E27FC236}">
                          <a16:creationId xmlns:a16="http://schemas.microsoft.com/office/drawing/2014/main" id="{FA99D68D-9D42-021B-AB4E-AA80301CA82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09" y="2345"/>
                      <a:ext cx="129" cy="401"/>
                    </a:xfrm>
                    <a:custGeom>
                      <a:avLst/>
                      <a:gdLst>
                        <a:gd name="T0" fmla="*/ 0 w 129"/>
                        <a:gd name="T1" fmla="*/ 194 h 401"/>
                        <a:gd name="T2" fmla="*/ 56 w 129"/>
                        <a:gd name="T3" fmla="*/ 401 h 401"/>
                        <a:gd name="T4" fmla="*/ 120 w 129"/>
                        <a:gd name="T5" fmla="*/ 258 h 401"/>
                        <a:gd name="T6" fmla="*/ 129 w 129"/>
                        <a:gd name="T7" fmla="*/ 155 h 401"/>
                        <a:gd name="T8" fmla="*/ 89 w 129"/>
                        <a:gd name="T9" fmla="*/ 0 h 401"/>
                        <a:gd name="T10" fmla="*/ 36 w 129"/>
                        <a:gd name="T11" fmla="*/ 87 h 401"/>
                        <a:gd name="T12" fmla="*/ 28 w 129"/>
                        <a:gd name="T13" fmla="*/ 136 h 401"/>
                        <a:gd name="T14" fmla="*/ 0 w 129"/>
                        <a:gd name="T15" fmla="*/ 194 h 4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29" h="401">
                          <a:moveTo>
                            <a:pt x="0" y="194"/>
                          </a:moveTo>
                          <a:lnTo>
                            <a:pt x="56" y="401"/>
                          </a:lnTo>
                          <a:lnTo>
                            <a:pt x="120" y="258"/>
                          </a:lnTo>
                          <a:lnTo>
                            <a:pt x="129" y="155"/>
                          </a:lnTo>
                          <a:lnTo>
                            <a:pt x="89" y="0"/>
                          </a:lnTo>
                          <a:lnTo>
                            <a:pt x="36" y="87"/>
                          </a:lnTo>
                          <a:lnTo>
                            <a:pt x="28" y="136"/>
                          </a:lnTo>
                          <a:lnTo>
                            <a:pt x="0" y="194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64" name="Freeform 84">
                      <a:extLst>
                        <a:ext uri="{FF2B5EF4-FFF2-40B4-BE49-F238E27FC236}">
                          <a16:creationId xmlns:a16="http://schemas.microsoft.com/office/drawing/2014/main" id="{490F799C-36D6-4B86-EBEA-AC225D310A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51" y="2083"/>
                      <a:ext cx="118" cy="201"/>
                    </a:xfrm>
                    <a:custGeom>
                      <a:avLst/>
                      <a:gdLst>
                        <a:gd name="T0" fmla="*/ 63 w 118"/>
                        <a:gd name="T1" fmla="*/ 15 h 201"/>
                        <a:gd name="T2" fmla="*/ 118 w 118"/>
                        <a:gd name="T3" fmla="*/ 0 h 201"/>
                        <a:gd name="T4" fmla="*/ 38 w 118"/>
                        <a:gd name="T5" fmla="*/ 201 h 201"/>
                        <a:gd name="T6" fmla="*/ 0 w 118"/>
                        <a:gd name="T7" fmla="*/ 183 h 201"/>
                        <a:gd name="T8" fmla="*/ 63 w 118"/>
                        <a:gd name="T9" fmla="*/ 15 h 2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8" h="201">
                          <a:moveTo>
                            <a:pt x="63" y="15"/>
                          </a:moveTo>
                          <a:lnTo>
                            <a:pt x="118" y="0"/>
                          </a:lnTo>
                          <a:lnTo>
                            <a:pt x="38" y="201"/>
                          </a:lnTo>
                          <a:lnTo>
                            <a:pt x="0" y="183"/>
                          </a:lnTo>
                          <a:lnTo>
                            <a:pt x="63" y="1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65" name="Freeform 85">
                      <a:extLst>
                        <a:ext uri="{FF2B5EF4-FFF2-40B4-BE49-F238E27FC236}">
                          <a16:creationId xmlns:a16="http://schemas.microsoft.com/office/drawing/2014/main" id="{2A3D0584-93B0-6558-2DE3-429B00B9396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11" y="2399"/>
                      <a:ext cx="86" cy="72"/>
                    </a:xfrm>
                    <a:custGeom>
                      <a:avLst/>
                      <a:gdLst>
                        <a:gd name="T0" fmla="*/ 0 w 86"/>
                        <a:gd name="T1" fmla="*/ 0 h 72"/>
                        <a:gd name="T2" fmla="*/ 86 w 86"/>
                        <a:gd name="T3" fmla="*/ 43 h 72"/>
                        <a:gd name="T4" fmla="*/ 72 w 86"/>
                        <a:gd name="T5" fmla="*/ 72 h 72"/>
                        <a:gd name="T6" fmla="*/ 13 w 86"/>
                        <a:gd name="T7" fmla="*/ 45 h 72"/>
                        <a:gd name="T8" fmla="*/ 0 w 86"/>
                        <a:gd name="T9" fmla="*/ 0 h 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" h="72">
                          <a:moveTo>
                            <a:pt x="0" y="0"/>
                          </a:moveTo>
                          <a:lnTo>
                            <a:pt x="86" y="43"/>
                          </a:lnTo>
                          <a:lnTo>
                            <a:pt x="72" y="72"/>
                          </a:lnTo>
                          <a:lnTo>
                            <a:pt x="13" y="4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66" name="Freeform 86">
                      <a:extLst>
                        <a:ext uri="{FF2B5EF4-FFF2-40B4-BE49-F238E27FC236}">
                          <a16:creationId xmlns:a16="http://schemas.microsoft.com/office/drawing/2014/main" id="{3C504BE7-7A00-2A37-288E-399E55A609F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06" y="2441"/>
                      <a:ext cx="74" cy="82"/>
                    </a:xfrm>
                    <a:custGeom>
                      <a:avLst/>
                      <a:gdLst>
                        <a:gd name="T0" fmla="*/ 27 w 74"/>
                        <a:gd name="T1" fmla="*/ 82 h 82"/>
                        <a:gd name="T2" fmla="*/ 0 w 74"/>
                        <a:gd name="T3" fmla="*/ 51 h 82"/>
                        <a:gd name="T4" fmla="*/ 9 w 74"/>
                        <a:gd name="T5" fmla="*/ 10 h 82"/>
                        <a:gd name="T6" fmla="*/ 44 w 74"/>
                        <a:gd name="T7" fmla="*/ 0 h 82"/>
                        <a:gd name="T8" fmla="*/ 74 w 74"/>
                        <a:gd name="T9" fmla="*/ 30 h 82"/>
                        <a:gd name="T10" fmla="*/ 66 w 74"/>
                        <a:gd name="T11" fmla="*/ 73 h 82"/>
                        <a:gd name="T12" fmla="*/ 27 w 74"/>
                        <a:gd name="T13" fmla="*/ 82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4" h="82">
                          <a:moveTo>
                            <a:pt x="27" y="82"/>
                          </a:moveTo>
                          <a:lnTo>
                            <a:pt x="0" y="51"/>
                          </a:lnTo>
                          <a:lnTo>
                            <a:pt x="9" y="10"/>
                          </a:lnTo>
                          <a:lnTo>
                            <a:pt x="44" y="0"/>
                          </a:lnTo>
                          <a:lnTo>
                            <a:pt x="74" y="30"/>
                          </a:lnTo>
                          <a:lnTo>
                            <a:pt x="66" y="73"/>
                          </a:lnTo>
                          <a:lnTo>
                            <a:pt x="27" y="8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67" name="Freeform 87">
                      <a:extLst>
                        <a:ext uri="{FF2B5EF4-FFF2-40B4-BE49-F238E27FC236}">
                          <a16:creationId xmlns:a16="http://schemas.microsoft.com/office/drawing/2014/main" id="{D076DD54-39EC-F1C8-0CF8-096B1C1A2F4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79" y="2351"/>
                      <a:ext cx="85" cy="84"/>
                    </a:xfrm>
                    <a:custGeom>
                      <a:avLst/>
                      <a:gdLst>
                        <a:gd name="T0" fmla="*/ 30 w 85"/>
                        <a:gd name="T1" fmla="*/ 84 h 84"/>
                        <a:gd name="T2" fmla="*/ 0 w 85"/>
                        <a:gd name="T3" fmla="*/ 54 h 84"/>
                        <a:gd name="T4" fmla="*/ 16 w 85"/>
                        <a:gd name="T5" fmla="*/ 9 h 84"/>
                        <a:gd name="T6" fmla="*/ 57 w 85"/>
                        <a:gd name="T7" fmla="*/ 0 h 84"/>
                        <a:gd name="T8" fmla="*/ 85 w 85"/>
                        <a:gd name="T9" fmla="*/ 31 h 84"/>
                        <a:gd name="T10" fmla="*/ 73 w 85"/>
                        <a:gd name="T11" fmla="*/ 74 h 84"/>
                        <a:gd name="T12" fmla="*/ 30 w 85"/>
                        <a:gd name="T13" fmla="*/ 84 h 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5" h="84">
                          <a:moveTo>
                            <a:pt x="30" y="84"/>
                          </a:moveTo>
                          <a:lnTo>
                            <a:pt x="0" y="54"/>
                          </a:lnTo>
                          <a:lnTo>
                            <a:pt x="16" y="9"/>
                          </a:lnTo>
                          <a:lnTo>
                            <a:pt x="57" y="0"/>
                          </a:lnTo>
                          <a:lnTo>
                            <a:pt x="85" y="31"/>
                          </a:lnTo>
                          <a:lnTo>
                            <a:pt x="73" y="74"/>
                          </a:lnTo>
                          <a:lnTo>
                            <a:pt x="30" y="8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68" name="Freeform 88">
                      <a:extLst>
                        <a:ext uri="{FF2B5EF4-FFF2-40B4-BE49-F238E27FC236}">
                          <a16:creationId xmlns:a16="http://schemas.microsoft.com/office/drawing/2014/main" id="{9E6D9B92-2A7C-194B-5651-5B519E6C6EB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87" y="2292"/>
                      <a:ext cx="86" cy="94"/>
                    </a:xfrm>
                    <a:custGeom>
                      <a:avLst/>
                      <a:gdLst>
                        <a:gd name="T0" fmla="*/ 34 w 86"/>
                        <a:gd name="T1" fmla="*/ 94 h 94"/>
                        <a:gd name="T2" fmla="*/ 0 w 86"/>
                        <a:gd name="T3" fmla="*/ 57 h 94"/>
                        <a:gd name="T4" fmla="*/ 10 w 86"/>
                        <a:gd name="T5" fmla="*/ 13 h 94"/>
                        <a:gd name="T6" fmla="*/ 55 w 86"/>
                        <a:gd name="T7" fmla="*/ 0 h 94"/>
                        <a:gd name="T8" fmla="*/ 86 w 86"/>
                        <a:gd name="T9" fmla="*/ 35 h 94"/>
                        <a:gd name="T10" fmla="*/ 77 w 86"/>
                        <a:gd name="T11" fmla="*/ 83 h 94"/>
                        <a:gd name="T12" fmla="*/ 34 w 86"/>
                        <a:gd name="T13" fmla="*/ 94 h 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6" h="94">
                          <a:moveTo>
                            <a:pt x="34" y="94"/>
                          </a:moveTo>
                          <a:lnTo>
                            <a:pt x="0" y="57"/>
                          </a:lnTo>
                          <a:lnTo>
                            <a:pt x="10" y="13"/>
                          </a:lnTo>
                          <a:lnTo>
                            <a:pt x="55" y="0"/>
                          </a:lnTo>
                          <a:lnTo>
                            <a:pt x="86" y="35"/>
                          </a:lnTo>
                          <a:lnTo>
                            <a:pt x="77" y="83"/>
                          </a:lnTo>
                          <a:lnTo>
                            <a:pt x="34" y="9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69" name="Freeform 89">
                      <a:extLst>
                        <a:ext uri="{FF2B5EF4-FFF2-40B4-BE49-F238E27FC236}">
                          <a16:creationId xmlns:a16="http://schemas.microsoft.com/office/drawing/2014/main" id="{99984A87-AB4B-9276-6446-81254A21B2E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01" y="2284"/>
                      <a:ext cx="76" cy="77"/>
                    </a:xfrm>
                    <a:custGeom>
                      <a:avLst/>
                      <a:gdLst>
                        <a:gd name="T0" fmla="*/ 30 w 76"/>
                        <a:gd name="T1" fmla="*/ 77 h 77"/>
                        <a:gd name="T2" fmla="*/ 0 w 76"/>
                        <a:gd name="T3" fmla="*/ 46 h 77"/>
                        <a:gd name="T4" fmla="*/ 10 w 76"/>
                        <a:gd name="T5" fmla="*/ 7 h 77"/>
                        <a:gd name="T6" fmla="*/ 47 w 76"/>
                        <a:gd name="T7" fmla="*/ 0 h 77"/>
                        <a:gd name="T8" fmla="*/ 76 w 76"/>
                        <a:gd name="T9" fmla="*/ 27 h 77"/>
                        <a:gd name="T10" fmla="*/ 65 w 76"/>
                        <a:gd name="T11" fmla="*/ 70 h 77"/>
                        <a:gd name="T12" fmla="*/ 30 w 76"/>
                        <a:gd name="T13" fmla="*/ 77 h 7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6" h="77">
                          <a:moveTo>
                            <a:pt x="30" y="77"/>
                          </a:moveTo>
                          <a:lnTo>
                            <a:pt x="0" y="46"/>
                          </a:lnTo>
                          <a:lnTo>
                            <a:pt x="10" y="7"/>
                          </a:lnTo>
                          <a:lnTo>
                            <a:pt x="47" y="0"/>
                          </a:lnTo>
                          <a:lnTo>
                            <a:pt x="76" y="27"/>
                          </a:lnTo>
                          <a:lnTo>
                            <a:pt x="65" y="70"/>
                          </a:lnTo>
                          <a:lnTo>
                            <a:pt x="30" y="7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70" name="Freeform 90">
                      <a:extLst>
                        <a:ext uri="{FF2B5EF4-FFF2-40B4-BE49-F238E27FC236}">
                          <a16:creationId xmlns:a16="http://schemas.microsoft.com/office/drawing/2014/main" id="{2A1E3147-48EB-CBAB-5B24-4D2AFCF7A35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97" y="2316"/>
                      <a:ext cx="59" cy="78"/>
                    </a:xfrm>
                    <a:custGeom>
                      <a:avLst/>
                      <a:gdLst>
                        <a:gd name="T0" fmla="*/ 25 w 59"/>
                        <a:gd name="T1" fmla="*/ 78 h 78"/>
                        <a:gd name="T2" fmla="*/ 0 w 59"/>
                        <a:gd name="T3" fmla="*/ 47 h 78"/>
                        <a:gd name="T4" fmla="*/ 7 w 59"/>
                        <a:gd name="T5" fmla="*/ 10 h 78"/>
                        <a:gd name="T6" fmla="*/ 34 w 59"/>
                        <a:gd name="T7" fmla="*/ 0 h 78"/>
                        <a:gd name="T8" fmla="*/ 59 w 59"/>
                        <a:gd name="T9" fmla="*/ 30 h 78"/>
                        <a:gd name="T10" fmla="*/ 54 w 59"/>
                        <a:gd name="T11" fmla="*/ 69 h 78"/>
                        <a:gd name="T12" fmla="*/ 25 w 59"/>
                        <a:gd name="T13" fmla="*/ 78 h 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59" h="78">
                          <a:moveTo>
                            <a:pt x="25" y="78"/>
                          </a:moveTo>
                          <a:lnTo>
                            <a:pt x="0" y="47"/>
                          </a:lnTo>
                          <a:lnTo>
                            <a:pt x="7" y="10"/>
                          </a:lnTo>
                          <a:lnTo>
                            <a:pt x="34" y="0"/>
                          </a:lnTo>
                          <a:lnTo>
                            <a:pt x="59" y="30"/>
                          </a:lnTo>
                          <a:lnTo>
                            <a:pt x="54" y="69"/>
                          </a:lnTo>
                          <a:lnTo>
                            <a:pt x="25" y="7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71" name="Freeform 91">
                      <a:extLst>
                        <a:ext uri="{FF2B5EF4-FFF2-40B4-BE49-F238E27FC236}">
                          <a16:creationId xmlns:a16="http://schemas.microsoft.com/office/drawing/2014/main" id="{71D0EC78-4BFC-AB07-8C11-416A4E1780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47" y="2582"/>
                      <a:ext cx="72" cy="102"/>
                    </a:xfrm>
                    <a:custGeom>
                      <a:avLst/>
                      <a:gdLst>
                        <a:gd name="T0" fmla="*/ 0 w 72"/>
                        <a:gd name="T1" fmla="*/ 102 h 102"/>
                        <a:gd name="T2" fmla="*/ 72 w 72"/>
                        <a:gd name="T3" fmla="*/ 87 h 102"/>
                        <a:gd name="T4" fmla="*/ 45 w 72"/>
                        <a:gd name="T5" fmla="*/ 0 h 1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72" h="102">
                          <a:moveTo>
                            <a:pt x="0" y="102"/>
                          </a:moveTo>
                          <a:lnTo>
                            <a:pt x="72" y="87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72" name="Line 92">
                      <a:extLst>
                        <a:ext uri="{FF2B5EF4-FFF2-40B4-BE49-F238E27FC236}">
                          <a16:creationId xmlns:a16="http://schemas.microsoft.com/office/drawing/2014/main" id="{1FDEB757-AC47-3681-DFE9-92DC93A742B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258" y="2669"/>
                      <a:ext cx="72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73" name="Line 93">
                      <a:extLst>
                        <a:ext uri="{FF2B5EF4-FFF2-40B4-BE49-F238E27FC236}">
                          <a16:creationId xmlns:a16="http://schemas.microsoft.com/office/drawing/2014/main" id="{98F41058-0804-0CDF-911E-C1E7F3823E3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41" y="2699"/>
                      <a:ext cx="66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74" name="Line 94">
                      <a:extLst>
                        <a:ext uri="{FF2B5EF4-FFF2-40B4-BE49-F238E27FC236}">
                          <a16:creationId xmlns:a16="http://schemas.microsoft.com/office/drawing/2014/main" id="{A5143FDE-7621-DF8A-BDD8-52F489386B5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270" y="2642"/>
                      <a:ext cx="51" cy="1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75" name="Freeform 95">
                      <a:extLst>
                        <a:ext uri="{FF2B5EF4-FFF2-40B4-BE49-F238E27FC236}">
                          <a16:creationId xmlns:a16="http://schemas.microsoft.com/office/drawing/2014/main" id="{FDDC5802-4B8C-7C87-D417-0A9D0AC7D75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71" y="2573"/>
                      <a:ext cx="48" cy="12"/>
                    </a:xfrm>
                    <a:custGeom>
                      <a:avLst/>
                      <a:gdLst>
                        <a:gd name="T0" fmla="*/ 48 w 48"/>
                        <a:gd name="T1" fmla="*/ 0 h 12"/>
                        <a:gd name="T2" fmla="*/ 0 w 48"/>
                        <a:gd name="T3" fmla="*/ 12 h 12"/>
                        <a:gd name="T4" fmla="*/ 0 w 48"/>
                        <a:gd name="T5" fmla="*/ 12 h 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8" h="12">
                          <a:moveTo>
                            <a:pt x="48" y="0"/>
                          </a:moveTo>
                          <a:lnTo>
                            <a:pt x="0" y="12"/>
                          </a:lnTo>
                          <a:lnTo>
                            <a:pt x="0" y="12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76" name="Line 96">
                      <a:extLst>
                        <a:ext uri="{FF2B5EF4-FFF2-40B4-BE49-F238E27FC236}">
                          <a16:creationId xmlns:a16="http://schemas.microsoft.com/office/drawing/2014/main" id="{DD33AFF7-00A8-22D5-AA4A-1EF80E4D85A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174" y="2507"/>
                      <a:ext cx="9" cy="2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77" name="Freeform 97">
                      <a:extLst>
                        <a:ext uri="{FF2B5EF4-FFF2-40B4-BE49-F238E27FC236}">
                          <a16:creationId xmlns:a16="http://schemas.microsoft.com/office/drawing/2014/main" id="{A5BE7C7C-E462-EBCB-001F-41A15D4DA67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51" y="1912"/>
                      <a:ext cx="160" cy="110"/>
                    </a:xfrm>
                    <a:custGeom>
                      <a:avLst/>
                      <a:gdLst>
                        <a:gd name="T0" fmla="*/ 0 w 160"/>
                        <a:gd name="T1" fmla="*/ 42 h 110"/>
                        <a:gd name="T2" fmla="*/ 97 w 160"/>
                        <a:gd name="T3" fmla="*/ 110 h 110"/>
                        <a:gd name="T4" fmla="*/ 160 w 160"/>
                        <a:gd name="T5" fmla="*/ 0 h 110"/>
                        <a:gd name="T6" fmla="*/ 0 w 160"/>
                        <a:gd name="T7" fmla="*/ 42 h 1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60" h="110">
                          <a:moveTo>
                            <a:pt x="0" y="42"/>
                          </a:moveTo>
                          <a:lnTo>
                            <a:pt x="97" y="110"/>
                          </a:lnTo>
                          <a:lnTo>
                            <a:pt x="160" y="0"/>
                          </a:lnTo>
                          <a:lnTo>
                            <a:pt x="0" y="42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78" name="Freeform 98">
                      <a:extLst>
                        <a:ext uri="{FF2B5EF4-FFF2-40B4-BE49-F238E27FC236}">
                          <a16:creationId xmlns:a16="http://schemas.microsoft.com/office/drawing/2014/main" id="{D7431ED1-D3EC-9B7E-6608-CA59B05B05F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56" y="2645"/>
                      <a:ext cx="229" cy="271"/>
                    </a:xfrm>
                    <a:custGeom>
                      <a:avLst/>
                      <a:gdLst>
                        <a:gd name="T0" fmla="*/ 229 w 229"/>
                        <a:gd name="T1" fmla="*/ 259 h 271"/>
                        <a:gd name="T2" fmla="*/ 205 w 229"/>
                        <a:gd name="T3" fmla="*/ 152 h 271"/>
                        <a:gd name="T4" fmla="*/ 123 w 229"/>
                        <a:gd name="T5" fmla="*/ 68 h 271"/>
                        <a:gd name="T6" fmla="*/ 16 w 229"/>
                        <a:gd name="T7" fmla="*/ 0 h 271"/>
                        <a:gd name="T8" fmla="*/ 0 w 229"/>
                        <a:gd name="T9" fmla="*/ 23 h 271"/>
                        <a:gd name="T10" fmla="*/ 97 w 229"/>
                        <a:gd name="T11" fmla="*/ 86 h 271"/>
                        <a:gd name="T12" fmla="*/ 164 w 229"/>
                        <a:gd name="T13" fmla="*/ 162 h 271"/>
                        <a:gd name="T14" fmla="*/ 188 w 229"/>
                        <a:gd name="T15" fmla="*/ 271 h 271"/>
                        <a:gd name="T16" fmla="*/ 229 w 229"/>
                        <a:gd name="T17" fmla="*/ 259 h 2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29" h="271">
                          <a:moveTo>
                            <a:pt x="229" y="259"/>
                          </a:moveTo>
                          <a:lnTo>
                            <a:pt x="205" y="152"/>
                          </a:lnTo>
                          <a:lnTo>
                            <a:pt x="123" y="68"/>
                          </a:lnTo>
                          <a:lnTo>
                            <a:pt x="16" y="0"/>
                          </a:lnTo>
                          <a:lnTo>
                            <a:pt x="0" y="23"/>
                          </a:lnTo>
                          <a:lnTo>
                            <a:pt x="97" y="86"/>
                          </a:lnTo>
                          <a:lnTo>
                            <a:pt x="164" y="162"/>
                          </a:lnTo>
                          <a:lnTo>
                            <a:pt x="188" y="271"/>
                          </a:lnTo>
                          <a:lnTo>
                            <a:pt x="229" y="259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79" name="Line 99">
                      <a:extLst>
                        <a:ext uri="{FF2B5EF4-FFF2-40B4-BE49-F238E27FC236}">
                          <a16:creationId xmlns:a16="http://schemas.microsoft.com/office/drawing/2014/main" id="{F91C6779-003F-2214-409A-76ABE8E3356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57" y="2527"/>
                      <a:ext cx="65" cy="1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634980" name="Group 100">
              <a:extLst>
                <a:ext uri="{FF2B5EF4-FFF2-40B4-BE49-F238E27FC236}">
                  <a16:creationId xmlns:a16="http://schemas.microsoft.com/office/drawing/2014/main" id="{E5BADACC-32B1-D412-9B04-BFFBAAAFE7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" y="600"/>
              <a:ext cx="1978" cy="2685"/>
              <a:chOff x="2553" y="600"/>
              <a:chExt cx="1978" cy="2685"/>
            </a:xfrm>
          </p:grpSpPr>
          <p:sp>
            <p:nvSpPr>
              <p:cNvPr id="634981" name="Freeform 101">
                <a:extLst>
                  <a:ext uri="{FF2B5EF4-FFF2-40B4-BE49-F238E27FC236}">
                    <a16:creationId xmlns:a16="http://schemas.microsoft.com/office/drawing/2014/main" id="{AF20B5A0-E6CE-DA23-6D1A-D111F0C74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3" y="600"/>
                <a:ext cx="1978" cy="2685"/>
              </a:xfrm>
              <a:custGeom>
                <a:avLst/>
                <a:gdLst>
                  <a:gd name="T0" fmla="*/ 33 w 1978"/>
                  <a:gd name="T1" fmla="*/ 259 h 2685"/>
                  <a:gd name="T2" fmla="*/ 72 w 1978"/>
                  <a:gd name="T3" fmla="*/ 218 h 2685"/>
                  <a:gd name="T4" fmla="*/ 123 w 1978"/>
                  <a:gd name="T5" fmla="*/ 201 h 2685"/>
                  <a:gd name="T6" fmla="*/ 1513 w 1978"/>
                  <a:gd name="T7" fmla="*/ 0 h 2685"/>
                  <a:gd name="T8" fmla="*/ 1567 w 1978"/>
                  <a:gd name="T9" fmla="*/ 27 h 2685"/>
                  <a:gd name="T10" fmla="*/ 1610 w 1978"/>
                  <a:gd name="T11" fmla="*/ 62 h 2685"/>
                  <a:gd name="T12" fmla="*/ 1635 w 1978"/>
                  <a:gd name="T13" fmla="*/ 139 h 2685"/>
                  <a:gd name="T14" fmla="*/ 1978 w 1978"/>
                  <a:gd name="T15" fmla="*/ 2370 h 2685"/>
                  <a:gd name="T16" fmla="*/ 1978 w 1978"/>
                  <a:gd name="T17" fmla="*/ 2424 h 2685"/>
                  <a:gd name="T18" fmla="*/ 1954 w 1978"/>
                  <a:gd name="T19" fmla="*/ 2470 h 2685"/>
                  <a:gd name="T20" fmla="*/ 1897 w 1978"/>
                  <a:gd name="T21" fmla="*/ 2496 h 2685"/>
                  <a:gd name="T22" fmla="*/ 1834 w 1978"/>
                  <a:gd name="T23" fmla="*/ 2514 h 2685"/>
                  <a:gd name="T24" fmla="*/ 530 w 1978"/>
                  <a:gd name="T25" fmla="*/ 2684 h 2685"/>
                  <a:gd name="T26" fmla="*/ 448 w 1978"/>
                  <a:gd name="T27" fmla="*/ 2685 h 2685"/>
                  <a:gd name="T28" fmla="*/ 374 w 1978"/>
                  <a:gd name="T29" fmla="*/ 2648 h 2685"/>
                  <a:gd name="T30" fmla="*/ 352 w 1978"/>
                  <a:gd name="T31" fmla="*/ 2576 h 2685"/>
                  <a:gd name="T32" fmla="*/ 0 w 1978"/>
                  <a:gd name="T33" fmla="*/ 344 h 2685"/>
                  <a:gd name="T34" fmla="*/ 8 w 1978"/>
                  <a:gd name="T35" fmla="*/ 294 h 2685"/>
                  <a:gd name="T36" fmla="*/ 33 w 1978"/>
                  <a:gd name="T37" fmla="*/ 259 h 2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78" h="2685">
                    <a:moveTo>
                      <a:pt x="33" y="259"/>
                    </a:moveTo>
                    <a:lnTo>
                      <a:pt x="72" y="218"/>
                    </a:lnTo>
                    <a:lnTo>
                      <a:pt x="123" y="201"/>
                    </a:lnTo>
                    <a:lnTo>
                      <a:pt x="1513" y="0"/>
                    </a:lnTo>
                    <a:lnTo>
                      <a:pt x="1567" y="27"/>
                    </a:lnTo>
                    <a:lnTo>
                      <a:pt x="1610" y="62"/>
                    </a:lnTo>
                    <a:lnTo>
                      <a:pt x="1635" y="139"/>
                    </a:lnTo>
                    <a:lnTo>
                      <a:pt x="1978" y="2370"/>
                    </a:lnTo>
                    <a:lnTo>
                      <a:pt x="1978" y="2424"/>
                    </a:lnTo>
                    <a:lnTo>
                      <a:pt x="1954" y="2470"/>
                    </a:lnTo>
                    <a:lnTo>
                      <a:pt x="1897" y="2496"/>
                    </a:lnTo>
                    <a:lnTo>
                      <a:pt x="1834" y="2514"/>
                    </a:lnTo>
                    <a:lnTo>
                      <a:pt x="530" y="2684"/>
                    </a:lnTo>
                    <a:lnTo>
                      <a:pt x="448" y="2685"/>
                    </a:lnTo>
                    <a:lnTo>
                      <a:pt x="374" y="2648"/>
                    </a:lnTo>
                    <a:lnTo>
                      <a:pt x="352" y="2576"/>
                    </a:lnTo>
                    <a:lnTo>
                      <a:pt x="0" y="344"/>
                    </a:lnTo>
                    <a:lnTo>
                      <a:pt x="8" y="294"/>
                    </a:lnTo>
                    <a:lnTo>
                      <a:pt x="33" y="259"/>
                    </a:lnTo>
                    <a:close/>
                  </a:path>
                </a:pathLst>
              </a:custGeom>
              <a:solidFill>
                <a:srgbClr val="FFFFFF"/>
              </a:solidFill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34982" name="Group 102">
                <a:extLst>
                  <a:ext uri="{FF2B5EF4-FFF2-40B4-BE49-F238E27FC236}">
                    <a16:creationId xmlns:a16="http://schemas.microsoft.com/office/drawing/2014/main" id="{9E756C5F-536E-0768-BEFF-D38583E55D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8" y="883"/>
                <a:ext cx="1820" cy="2156"/>
                <a:chOff x="2648" y="883"/>
                <a:chExt cx="1820" cy="2156"/>
              </a:xfrm>
            </p:grpSpPr>
            <p:sp>
              <p:nvSpPr>
                <p:cNvPr id="634983" name="Freeform 103">
                  <a:extLst>
                    <a:ext uri="{FF2B5EF4-FFF2-40B4-BE49-F238E27FC236}">
                      <a16:creationId xmlns:a16="http://schemas.microsoft.com/office/drawing/2014/main" id="{478AB238-871F-8350-C3B4-3202D099F5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8" y="883"/>
                  <a:ext cx="176" cy="248"/>
                </a:xfrm>
                <a:custGeom>
                  <a:avLst/>
                  <a:gdLst>
                    <a:gd name="T0" fmla="*/ 43 w 176"/>
                    <a:gd name="T1" fmla="*/ 12 h 248"/>
                    <a:gd name="T2" fmla="*/ 0 w 176"/>
                    <a:gd name="T3" fmla="*/ 16 h 248"/>
                    <a:gd name="T4" fmla="*/ 24 w 176"/>
                    <a:gd name="T5" fmla="*/ 248 h 248"/>
                    <a:gd name="T6" fmla="*/ 74 w 176"/>
                    <a:gd name="T7" fmla="*/ 234 h 248"/>
                    <a:gd name="T8" fmla="*/ 64 w 176"/>
                    <a:gd name="T9" fmla="*/ 153 h 248"/>
                    <a:gd name="T10" fmla="*/ 111 w 176"/>
                    <a:gd name="T11" fmla="*/ 221 h 248"/>
                    <a:gd name="T12" fmla="*/ 176 w 176"/>
                    <a:gd name="T13" fmla="*/ 213 h 248"/>
                    <a:gd name="T14" fmla="*/ 102 w 176"/>
                    <a:gd name="T15" fmla="*/ 117 h 248"/>
                    <a:gd name="T16" fmla="*/ 137 w 176"/>
                    <a:gd name="T17" fmla="*/ 0 h 248"/>
                    <a:gd name="T18" fmla="*/ 83 w 176"/>
                    <a:gd name="T19" fmla="*/ 6 h 248"/>
                    <a:gd name="T20" fmla="*/ 59 w 176"/>
                    <a:gd name="T21" fmla="*/ 99 h 248"/>
                    <a:gd name="T22" fmla="*/ 43 w 176"/>
                    <a:gd name="T23" fmla="*/ 12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" h="248">
                      <a:moveTo>
                        <a:pt x="43" y="12"/>
                      </a:moveTo>
                      <a:lnTo>
                        <a:pt x="0" y="16"/>
                      </a:lnTo>
                      <a:lnTo>
                        <a:pt x="24" y="248"/>
                      </a:lnTo>
                      <a:lnTo>
                        <a:pt x="74" y="234"/>
                      </a:lnTo>
                      <a:lnTo>
                        <a:pt x="64" y="153"/>
                      </a:lnTo>
                      <a:lnTo>
                        <a:pt x="111" y="221"/>
                      </a:lnTo>
                      <a:lnTo>
                        <a:pt x="176" y="213"/>
                      </a:lnTo>
                      <a:lnTo>
                        <a:pt x="102" y="117"/>
                      </a:lnTo>
                      <a:lnTo>
                        <a:pt x="137" y="0"/>
                      </a:lnTo>
                      <a:lnTo>
                        <a:pt x="83" y="6"/>
                      </a:lnTo>
                      <a:lnTo>
                        <a:pt x="59" y="99"/>
                      </a:lnTo>
                      <a:lnTo>
                        <a:pt x="43" y="1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4984" name="Freeform 104">
                  <a:extLst>
                    <a:ext uri="{FF2B5EF4-FFF2-40B4-BE49-F238E27FC236}">
                      <a16:creationId xmlns:a16="http://schemas.microsoft.com/office/drawing/2014/main" id="{078B8CD5-9A49-0DC6-6C1E-6B3FC349EE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4" y="2827"/>
                  <a:ext cx="164" cy="212"/>
                </a:xfrm>
                <a:custGeom>
                  <a:avLst/>
                  <a:gdLst>
                    <a:gd name="T0" fmla="*/ 121 w 164"/>
                    <a:gd name="T1" fmla="*/ 201 h 212"/>
                    <a:gd name="T2" fmla="*/ 164 w 164"/>
                    <a:gd name="T3" fmla="*/ 198 h 212"/>
                    <a:gd name="T4" fmla="*/ 140 w 164"/>
                    <a:gd name="T5" fmla="*/ 0 h 212"/>
                    <a:gd name="T6" fmla="*/ 91 w 164"/>
                    <a:gd name="T7" fmla="*/ 7 h 212"/>
                    <a:gd name="T8" fmla="*/ 101 w 164"/>
                    <a:gd name="T9" fmla="*/ 75 h 212"/>
                    <a:gd name="T10" fmla="*/ 55 w 164"/>
                    <a:gd name="T11" fmla="*/ 13 h 212"/>
                    <a:gd name="T12" fmla="*/ 0 w 164"/>
                    <a:gd name="T13" fmla="*/ 21 h 212"/>
                    <a:gd name="T14" fmla="*/ 63 w 164"/>
                    <a:gd name="T15" fmla="*/ 107 h 212"/>
                    <a:gd name="T16" fmla="*/ 29 w 164"/>
                    <a:gd name="T17" fmla="*/ 212 h 212"/>
                    <a:gd name="T18" fmla="*/ 83 w 164"/>
                    <a:gd name="T19" fmla="*/ 207 h 212"/>
                    <a:gd name="T20" fmla="*/ 106 w 164"/>
                    <a:gd name="T21" fmla="*/ 123 h 212"/>
                    <a:gd name="T22" fmla="*/ 121 w 164"/>
                    <a:gd name="T23" fmla="*/ 201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212">
                      <a:moveTo>
                        <a:pt x="121" y="201"/>
                      </a:moveTo>
                      <a:lnTo>
                        <a:pt x="164" y="198"/>
                      </a:lnTo>
                      <a:lnTo>
                        <a:pt x="140" y="0"/>
                      </a:lnTo>
                      <a:lnTo>
                        <a:pt x="91" y="7"/>
                      </a:lnTo>
                      <a:lnTo>
                        <a:pt x="101" y="75"/>
                      </a:lnTo>
                      <a:lnTo>
                        <a:pt x="55" y="13"/>
                      </a:lnTo>
                      <a:lnTo>
                        <a:pt x="0" y="21"/>
                      </a:lnTo>
                      <a:lnTo>
                        <a:pt x="63" y="107"/>
                      </a:lnTo>
                      <a:lnTo>
                        <a:pt x="29" y="212"/>
                      </a:lnTo>
                      <a:lnTo>
                        <a:pt x="83" y="207"/>
                      </a:lnTo>
                      <a:lnTo>
                        <a:pt x="106" y="123"/>
                      </a:lnTo>
                      <a:lnTo>
                        <a:pt x="121" y="20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4985" name="Freeform 105">
                  <a:extLst>
                    <a:ext uri="{FF2B5EF4-FFF2-40B4-BE49-F238E27FC236}">
                      <a16:creationId xmlns:a16="http://schemas.microsoft.com/office/drawing/2014/main" id="{C0EB36B3-9FEE-8C25-9BF9-9F232922AC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4" y="1164"/>
                  <a:ext cx="135" cy="250"/>
                </a:xfrm>
                <a:custGeom>
                  <a:avLst/>
                  <a:gdLst>
                    <a:gd name="T0" fmla="*/ 41 w 135"/>
                    <a:gd name="T1" fmla="*/ 0 h 250"/>
                    <a:gd name="T2" fmla="*/ 0 w 135"/>
                    <a:gd name="T3" fmla="*/ 152 h 250"/>
                    <a:gd name="T4" fmla="*/ 102 w 135"/>
                    <a:gd name="T5" fmla="*/ 250 h 250"/>
                    <a:gd name="T6" fmla="*/ 135 w 135"/>
                    <a:gd name="T7" fmla="*/ 107 h 250"/>
                    <a:gd name="T8" fmla="*/ 41 w 135"/>
                    <a:gd name="T9" fmla="*/ 0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" h="250">
                      <a:moveTo>
                        <a:pt x="41" y="0"/>
                      </a:moveTo>
                      <a:lnTo>
                        <a:pt x="0" y="152"/>
                      </a:lnTo>
                      <a:lnTo>
                        <a:pt x="102" y="250"/>
                      </a:lnTo>
                      <a:lnTo>
                        <a:pt x="135" y="107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4986" name="Freeform 106">
                  <a:extLst>
                    <a:ext uri="{FF2B5EF4-FFF2-40B4-BE49-F238E27FC236}">
                      <a16:creationId xmlns:a16="http://schemas.microsoft.com/office/drawing/2014/main" id="{3E56906B-09C7-C0D5-C7F4-2566737557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4" y="2556"/>
                  <a:ext cx="135" cy="250"/>
                </a:xfrm>
                <a:custGeom>
                  <a:avLst/>
                  <a:gdLst>
                    <a:gd name="T0" fmla="*/ 41 w 135"/>
                    <a:gd name="T1" fmla="*/ 0 h 250"/>
                    <a:gd name="T2" fmla="*/ 0 w 135"/>
                    <a:gd name="T3" fmla="*/ 152 h 250"/>
                    <a:gd name="T4" fmla="*/ 102 w 135"/>
                    <a:gd name="T5" fmla="*/ 250 h 250"/>
                    <a:gd name="T6" fmla="*/ 135 w 135"/>
                    <a:gd name="T7" fmla="*/ 107 h 250"/>
                    <a:gd name="T8" fmla="*/ 41 w 135"/>
                    <a:gd name="T9" fmla="*/ 0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" h="250">
                      <a:moveTo>
                        <a:pt x="41" y="0"/>
                      </a:moveTo>
                      <a:lnTo>
                        <a:pt x="0" y="152"/>
                      </a:lnTo>
                      <a:lnTo>
                        <a:pt x="102" y="250"/>
                      </a:lnTo>
                      <a:lnTo>
                        <a:pt x="135" y="107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34987" name="Group 107">
                  <a:extLst>
                    <a:ext uri="{FF2B5EF4-FFF2-40B4-BE49-F238E27FC236}">
                      <a16:creationId xmlns:a16="http://schemas.microsoft.com/office/drawing/2014/main" id="{79C559B8-5B9D-A40B-CCF1-CA4678A2D6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35" y="1002"/>
                  <a:ext cx="1436" cy="1932"/>
                  <a:chOff x="2835" y="1002"/>
                  <a:chExt cx="1436" cy="1932"/>
                </a:xfrm>
              </p:grpSpPr>
              <p:sp>
                <p:nvSpPr>
                  <p:cNvPr id="634988" name="Freeform 108">
                    <a:extLst>
                      <a:ext uri="{FF2B5EF4-FFF2-40B4-BE49-F238E27FC236}">
                        <a16:creationId xmlns:a16="http://schemas.microsoft.com/office/drawing/2014/main" id="{5596E72E-736E-541E-282F-B335D94C05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35" y="1002"/>
                    <a:ext cx="1436" cy="1932"/>
                  </a:xfrm>
                  <a:custGeom>
                    <a:avLst/>
                    <a:gdLst>
                      <a:gd name="T0" fmla="*/ 0 w 1436"/>
                      <a:gd name="T1" fmla="*/ 171 h 1932"/>
                      <a:gd name="T2" fmla="*/ 1158 w 1436"/>
                      <a:gd name="T3" fmla="*/ 0 h 1932"/>
                      <a:gd name="T4" fmla="*/ 1436 w 1436"/>
                      <a:gd name="T5" fmla="*/ 1787 h 1932"/>
                      <a:gd name="T6" fmla="*/ 293 w 1436"/>
                      <a:gd name="T7" fmla="*/ 1932 h 1932"/>
                      <a:gd name="T8" fmla="*/ 0 w 1436"/>
                      <a:gd name="T9" fmla="*/ 171 h 19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36" h="1932">
                        <a:moveTo>
                          <a:pt x="0" y="171"/>
                        </a:moveTo>
                        <a:lnTo>
                          <a:pt x="1158" y="0"/>
                        </a:lnTo>
                        <a:lnTo>
                          <a:pt x="1436" y="1787"/>
                        </a:lnTo>
                        <a:lnTo>
                          <a:pt x="293" y="1932"/>
                        </a:lnTo>
                        <a:lnTo>
                          <a:pt x="0" y="171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634989" name="Group 109">
                    <a:extLst>
                      <a:ext uri="{FF2B5EF4-FFF2-40B4-BE49-F238E27FC236}">
                        <a16:creationId xmlns:a16="http://schemas.microsoft.com/office/drawing/2014/main" id="{8788ACFF-BBFF-66BE-DBE0-D9CFCFEB84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44" y="1030"/>
                    <a:ext cx="1175" cy="1025"/>
                    <a:chOff x="2944" y="1030"/>
                    <a:chExt cx="1175" cy="1025"/>
                  </a:xfrm>
                </p:grpSpPr>
                <p:sp>
                  <p:nvSpPr>
                    <p:cNvPr id="634990" name="Freeform 110">
                      <a:extLst>
                        <a:ext uri="{FF2B5EF4-FFF2-40B4-BE49-F238E27FC236}">
                          <a16:creationId xmlns:a16="http://schemas.microsoft.com/office/drawing/2014/main" id="{F80B7AA0-E147-F832-2CCE-E6E335227F0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44" y="1196"/>
                      <a:ext cx="237" cy="421"/>
                    </a:xfrm>
                    <a:custGeom>
                      <a:avLst/>
                      <a:gdLst>
                        <a:gd name="T0" fmla="*/ 84 w 237"/>
                        <a:gd name="T1" fmla="*/ 0 h 421"/>
                        <a:gd name="T2" fmla="*/ 0 w 237"/>
                        <a:gd name="T3" fmla="*/ 223 h 421"/>
                        <a:gd name="T4" fmla="*/ 153 w 237"/>
                        <a:gd name="T5" fmla="*/ 421 h 421"/>
                        <a:gd name="T6" fmla="*/ 237 w 237"/>
                        <a:gd name="T7" fmla="*/ 194 h 421"/>
                        <a:gd name="T8" fmla="*/ 84 w 237"/>
                        <a:gd name="T9" fmla="*/ 0 h 4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37" h="421">
                          <a:moveTo>
                            <a:pt x="84" y="0"/>
                          </a:moveTo>
                          <a:lnTo>
                            <a:pt x="0" y="223"/>
                          </a:lnTo>
                          <a:lnTo>
                            <a:pt x="153" y="421"/>
                          </a:lnTo>
                          <a:lnTo>
                            <a:pt x="237" y="194"/>
                          </a:lnTo>
                          <a:lnTo>
                            <a:pt x="84" y="0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254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34991" name="Group 111">
                      <a:extLst>
                        <a:ext uri="{FF2B5EF4-FFF2-40B4-BE49-F238E27FC236}">
                          <a16:creationId xmlns:a16="http://schemas.microsoft.com/office/drawing/2014/main" id="{331026C5-42A9-7979-6528-28CD9A559A2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55" y="1030"/>
                      <a:ext cx="1164" cy="1025"/>
                      <a:chOff x="2955" y="1030"/>
                      <a:chExt cx="1164" cy="1025"/>
                    </a:xfrm>
                  </p:grpSpPr>
                  <p:sp>
                    <p:nvSpPr>
                      <p:cNvPr id="634992" name="Freeform 112">
                        <a:extLst>
                          <a:ext uri="{FF2B5EF4-FFF2-40B4-BE49-F238E27FC236}">
                            <a16:creationId xmlns:a16="http://schemas.microsoft.com/office/drawing/2014/main" id="{766CE20B-0CF0-6988-3E35-AC57E538580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55" y="1516"/>
                        <a:ext cx="1164" cy="539"/>
                      </a:xfrm>
                      <a:custGeom>
                        <a:avLst/>
                        <a:gdLst>
                          <a:gd name="T0" fmla="*/ 369 w 1164"/>
                          <a:gd name="T1" fmla="*/ 89 h 539"/>
                          <a:gd name="T2" fmla="*/ 0 w 1164"/>
                          <a:gd name="T3" fmla="*/ 313 h 539"/>
                          <a:gd name="T4" fmla="*/ 36 w 1164"/>
                          <a:gd name="T5" fmla="*/ 539 h 539"/>
                          <a:gd name="T6" fmla="*/ 259 w 1164"/>
                          <a:gd name="T7" fmla="*/ 503 h 539"/>
                          <a:gd name="T8" fmla="*/ 200 w 1164"/>
                          <a:gd name="T9" fmla="*/ 389 h 539"/>
                          <a:gd name="T10" fmla="*/ 258 w 1164"/>
                          <a:gd name="T11" fmla="*/ 331 h 539"/>
                          <a:gd name="T12" fmla="*/ 303 w 1164"/>
                          <a:gd name="T13" fmla="*/ 497 h 539"/>
                          <a:gd name="T14" fmla="*/ 1164 w 1164"/>
                          <a:gd name="T15" fmla="*/ 357 h 539"/>
                          <a:gd name="T16" fmla="*/ 1137 w 1164"/>
                          <a:gd name="T17" fmla="*/ 194 h 539"/>
                          <a:gd name="T18" fmla="*/ 884 w 1164"/>
                          <a:gd name="T19" fmla="*/ 0 h 539"/>
                          <a:gd name="T20" fmla="*/ 369 w 1164"/>
                          <a:gd name="T21" fmla="*/ 89 h 53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164" h="539">
                            <a:moveTo>
                              <a:pt x="369" y="89"/>
                            </a:moveTo>
                            <a:lnTo>
                              <a:pt x="0" y="313"/>
                            </a:lnTo>
                            <a:lnTo>
                              <a:pt x="36" y="539"/>
                            </a:lnTo>
                            <a:lnTo>
                              <a:pt x="259" y="503"/>
                            </a:lnTo>
                            <a:lnTo>
                              <a:pt x="200" y="389"/>
                            </a:lnTo>
                            <a:lnTo>
                              <a:pt x="258" y="331"/>
                            </a:lnTo>
                            <a:lnTo>
                              <a:pt x="303" y="497"/>
                            </a:lnTo>
                            <a:lnTo>
                              <a:pt x="1164" y="357"/>
                            </a:lnTo>
                            <a:lnTo>
                              <a:pt x="1137" y="194"/>
                            </a:lnTo>
                            <a:lnTo>
                              <a:pt x="884" y="0"/>
                            </a:lnTo>
                            <a:lnTo>
                              <a:pt x="369" y="89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254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4993" name="Freeform 113">
                        <a:extLst>
                          <a:ext uri="{FF2B5EF4-FFF2-40B4-BE49-F238E27FC236}">
                            <a16:creationId xmlns:a16="http://schemas.microsoft.com/office/drawing/2014/main" id="{D4525038-5ED8-9B82-C1B9-092D158C670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22" y="1051"/>
                        <a:ext cx="165" cy="654"/>
                      </a:xfrm>
                      <a:custGeom>
                        <a:avLst/>
                        <a:gdLst>
                          <a:gd name="T0" fmla="*/ 60 w 165"/>
                          <a:gd name="T1" fmla="*/ 0 h 654"/>
                          <a:gd name="T2" fmla="*/ 165 w 165"/>
                          <a:gd name="T3" fmla="*/ 654 h 654"/>
                          <a:gd name="T4" fmla="*/ 83 w 165"/>
                          <a:gd name="T5" fmla="*/ 588 h 654"/>
                          <a:gd name="T6" fmla="*/ 0 w 165"/>
                          <a:gd name="T7" fmla="*/ 48 h 654"/>
                          <a:gd name="T8" fmla="*/ 60 w 165"/>
                          <a:gd name="T9" fmla="*/ 0 h 65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65" h="654">
                            <a:moveTo>
                              <a:pt x="60" y="0"/>
                            </a:moveTo>
                            <a:lnTo>
                              <a:pt x="165" y="654"/>
                            </a:lnTo>
                            <a:lnTo>
                              <a:pt x="83" y="588"/>
                            </a:lnTo>
                            <a:lnTo>
                              <a:pt x="0" y="48"/>
                            </a:lnTo>
                            <a:lnTo>
                              <a:pt x="60" y="0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254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4994" name="Freeform 114">
                        <a:extLst>
                          <a:ext uri="{FF2B5EF4-FFF2-40B4-BE49-F238E27FC236}">
                            <a16:creationId xmlns:a16="http://schemas.microsoft.com/office/drawing/2014/main" id="{42FBED5A-26FD-8936-D3F0-314E0E1CB4A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82" y="1159"/>
                        <a:ext cx="62" cy="113"/>
                      </a:xfrm>
                      <a:custGeom>
                        <a:avLst/>
                        <a:gdLst>
                          <a:gd name="T0" fmla="*/ 0 w 62"/>
                          <a:gd name="T1" fmla="*/ 8 h 113"/>
                          <a:gd name="T2" fmla="*/ 46 w 62"/>
                          <a:gd name="T3" fmla="*/ 0 h 113"/>
                          <a:gd name="T4" fmla="*/ 62 w 62"/>
                          <a:gd name="T5" fmla="*/ 106 h 113"/>
                          <a:gd name="T6" fmla="*/ 15 w 62"/>
                          <a:gd name="T7" fmla="*/ 113 h 113"/>
                          <a:gd name="T8" fmla="*/ 0 w 62"/>
                          <a:gd name="T9" fmla="*/ 8 h 11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62" h="113">
                            <a:moveTo>
                              <a:pt x="0" y="8"/>
                            </a:moveTo>
                            <a:lnTo>
                              <a:pt x="46" y="0"/>
                            </a:lnTo>
                            <a:lnTo>
                              <a:pt x="62" y="106"/>
                            </a:lnTo>
                            <a:lnTo>
                              <a:pt x="15" y="113"/>
                            </a:lnTo>
                            <a:lnTo>
                              <a:pt x="0" y="8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254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4995" name="Freeform 115">
                        <a:extLst>
                          <a:ext uri="{FF2B5EF4-FFF2-40B4-BE49-F238E27FC236}">
                            <a16:creationId xmlns:a16="http://schemas.microsoft.com/office/drawing/2014/main" id="{80971E33-0E7F-C3D9-BDFB-6C44353B43C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60" y="1071"/>
                        <a:ext cx="144" cy="295"/>
                      </a:xfrm>
                      <a:custGeom>
                        <a:avLst/>
                        <a:gdLst>
                          <a:gd name="T0" fmla="*/ 117 w 144"/>
                          <a:gd name="T1" fmla="*/ 85 h 295"/>
                          <a:gd name="T2" fmla="*/ 105 w 144"/>
                          <a:gd name="T3" fmla="*/ 0 h 295"/>
                          <a:gd name="T4" fmla="*/ 0 w 144"/>
                          <a:gd name="T5" fmla="*/ 133 h 295"/>
                          <a:gd name="T6" fmla="*/ 11 w 144"/>
                          <a:gd name="T7" fmla="*/ 202 h 295"/>
                          <a:gd name="T8" fmla="*/ 144 w 144"/>
                          <a:gd name="T9" fmla="*/ 295 h 295"/>
                          <a:gd name="T10" fmla="*/ 131 w 144"/>
                          <a:gd name="T11" fmla="*/ 202 h 295"/>
                          <a:gd name="T12" fmla="*/ 52 w 144"/>
                          <a:gd name="T13" fmla="*/ 160 h 295"/>
                          <a:gd name="T14" fmla="*/ 117 w 144"/>
                          <a:gd name="T15" fmla="*/ 85 h 29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144" h="295">
                            <a:moveTo>
                              <a:pt x="117" y="85"/>
                            </a:moveTo>
                            <a:lnTo>
                              <a:pt x="105" y="0"/>
                            </a:lnTo>
                            <a:lnTo>
                              <a:pt x="0" y="133"/>
                            </a:lnTo>
                            <a:lnTo>
                              <a:pt x="11" y="202"/>
                            </a:lnTo>
                            <a:lnTo>
                              <a:pt x="144" y="295"/>
                            </a:lnTo>
                            <a:lnTo>
                              <a:pt x="131" y="202"/>
                            </a:lnTo>
                            <a:lnTo>
                              <a:pt x="52" y="160"/>
                            </a:lnTo>
                            <a:lnTo>
                              <a:pt x="117" y="85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4996" name="Freeform 116">
                        <a:extLst>
                          <a:ext uri="{FF2B5EF4-FFF2-40B4-BE49-F238E27FC236}">
                            <a16:creationId xmlns:a16="http://schemas.microsoft.com/office/drawing/2014/main" id="{2E97E0C1-9A39-D994-4FA9-79C823D9F55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5" y="1030"/>
                        <a:ext cx="609" cy="203"/>
                      </a:xfrm>
                      <a:custGeom>
                        <a:avLst/>
                        <a:gdLst>
                          <a:gd name="T0" fmla="*/ 0 w 609"/>
                          <a:gd name="T1" fmla="*/ 90 h 203"/>
                          <a:gd name="T2" fmla="*/ 609 w 609"/>
                          <a:gd name="T3" fmla="*/ 0 h 203"/>
                          <a:gd name="T4" fmla="*/ 525 w 609"/>
                          <a:gd name="T5" fmla="*/ 137 h 203"/>
                          <a:gd name="T6" fmla="*/ 532 w 609"/>
                          <a:gd name="T7" fmla="*/ 184 h 203"/>
                          <a:gd name="T8" fmla="*/ 417 w 609"/>
                          <a:gd name="T9" fmla="*/ 203 h 203"/>
                          <a:gd name="T10" fmla="*/ 254 w 609"/>
                          <a:gd name="T11" fmla="*/ 170 h 203"/>
                          <a:gd name="T12" fmla="*/ 109 w 609"/>
                          <a:gd name="T13" fmla="*/ 192 h 203"/>
                          <a:gd name="T14" fmla="*/ 0 w 609"/>
                          <a:gd name="T15" fmla="*/ 90 h 2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609" h="203">
                            <a:moveTo>
                              <a:pt x="0" y="90"/>
                            </a:moveTo>
                            <a:lnTo>
                              <a:pt x="609" y="0"/>
                            </a:lnTo>
                            <a:lnTo>
                              <a:pt x="525" y="137"/>
                            </a:lnTo>
                            <a:lnTo>
                              <a:pt x="532" y="184"/>
                            </a:lnTo>
                            <a:lnTo>
                              <a:pt x="417" y="203"/>
                            </a:lnTo>
                            <a:lnTo>
                              <a:pt x="254" y="170"/>
                            </a:lnTo>
                            <a:lnTo>
                              <a:pt x="109" y="192"/>
                            </a:lnTo>
                            <a:lnTo>
                              <a:pt x="0" y="90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254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4997" name="Freeform 117">
                        <a:extLst>
                          <a:ext uri="{FF2B5EF4-FFF2-40B4-BE49-F238E27FC236}">
                            <a16:creationId xmlns:a16="http://schemas.microsoft.com/office/drawing/2014/main" id="{85E1840E-4E1F-9479-94CF-757A18B2589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35" y="1200"/>
                        <a:ext cx="646" cy="452"/>
                      </a:xfrm>
                      <a:custGeom>
                        <a:avLst/>
                        <a:gdLst>
                          <a:gd name="T0" fmla="*/ 45 w 646"/>
                          <a:gd name="T1" fmla="*/ 24 h 452"/>
                          <a:gd name="T2" fmla="*/ 68 w 646"/>
                          <a:gd name="T3" fmla="*/ 141 h 452"/>
                          <a:gd name="T4" fmla="*/ 27 w 646"/>
                          <a:gd name="T5" fmla="*/ 197 h 452"/>
                          <a:gd name="T6" fmla="*/ 32 w 646"/>
                          <a:gd name="T7" fmla="*/ 226 h 452"/>
                          <a:gd name="T8" fmla="*/ 60 w 646"/>
                          <a:gd name="T9" fmla="*/ 221 h 452"/>
                          <a:gd name="T10" fmla="*/ 82 w 646"/>
                          <a:gd name="T11" fmla="*/ 237 h 452"/>
                          <a:gd name="T12" fmla="*/ 106 w 646"/>
                          <a:gd name="T13" fmla="*/ 258 h 452"/>
                          <a:gd name="T14" fmla="*/ 94 w 646"/>
                          <a:gd name="T15" fmla="*/ 270 h 452"/>
                          <a:gd name="T16" fmla="*/ 107 w 646"/>
                          <a:gd name="T17" fmla="*/ 336 h 452"/>
                          <a:gd name="T18" fmla="*/ 94 w 646"/>
                          <a:gd name="T19" fmla="*/ 376 h 452"/>
                          <a:gd name="T20" fmla="*/ 55 w 646"/>
                          <a:gd name="T21" fmla="*/ 382 h 452"/>
                          <a:gd name="T22" fmla="*/ 52 w 646"/>
                          <a:gd name="T23" fmla="*/ 354 h 452"/>
                          <a:gd name="T24" fmla="*/ 23 w 646"/>
                          <a:gd name="T25" fmla="*/ 356 h 452"/>
                          <a:gd name="T26" fmla="*/ 0 w 646"/>
                          <a:gd name="T27" fmla="*/ 402 h 452"/>
                          <a:gd name="T28" fmla="*/ 66 w 646"/>
                          <a:gd name="T29" fmla="*/ 452 h 452"/>
                          <a:gd name="T30" fmla="*/ 155 w 646"/>
                          <a:gd name="T31" fmla="*/ 436 h 452"/>
                          <a:gd name="T32" fmla="*/ 196 w 646"/>
                          <a:gd name="T33" fmla="*/ 400 h 452"/>
                          <a:gd name="T34" fmla="*/ 282 w 646"/>
                          <a:gd name="T35" fmla="*/ 386 h 452"/>
                          <a:gd name="T36" fmla="*/ 280 w 646"/>
                          <a:gd name="T37" fmla="*/ 366 h 452"/>
                          <a:gd name="T38" fmla="*/ 646 w 646"/>
                          <a:gd name="T39" fmla="*/ 308 h 452"/>
                          <a:gd name="T40" fmla="*/ 642 w 646"/>
                          <a:gd name="T41" fmla="*/ 278 h 452"/>
                          <a:gd name="T42" fmla="*/ 603 w 646"/>
                          <a:gd name="T43" fmla="*/ 285 h 452"/>
                          <a:gd name="T44" fmla="*/ 589 w 646"/>
                          <a:gd name="T45" fmla="*/ 189 h 452"/>
                          <a:gd name="T46" fmla="*/ 494 w 646"/>
                          <a:gd name="T47" fmla="*/ 102 h 452"/>
                          <a:gd name="T48" fmla="*/ 466 w 646"/>
                          <a:gd name="T49" fmla="*/ 16 h 452"/>
                          <a:gd name="T50" fmla="*/ 353 w 646"/>
                          <a:gd name="T51" fmla="*/ 33 h 452"/>
                          <a:gd name="T52" fmla="*/ 188 w 646"/>
                          <a:gd name="T53" fmla="*/ 0 h 452"/>
                          <a:gd name="T54" fmla="*/ 45 w 646"/>
                          <a:gd name="T55" fmla="*/ 24 h 45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</a:cxnLst>
                        <a:rect l="0" t="0" r="r" b="b"/>
                        <a:pathLst>
                          <a:path w="646" h="452">
                            <a:moveTo>
                              <a:pt x="45" y="24"/>
                            </a:moveTo>
                            <a:lnTo>
                              <a:pt x="68" y="141"/>
                            </a:lnTo>
                            <a:lnTo>
                              <a:pt x="27" y="197"/>
                            </a:lnTo>
                            <a:lnTo>
                              <a:pt x="32" y="226"/>
                            </a:lnTo>
                            <a:lnTo>
                              <a:pt x="60" y="221"/>
                            </a:lnTo>
                            <a:lnTo>
                              <a:pt x="82" y="237"/>
                            </a:lnTo>
                            <a:lnTo>
                              <a:pt x="106" y="258"/>
                            </a:lnTo>
                            <a:lnTo>
                              <a:pt x="94" y="270"/>
                            </a:lnTo>
                            <a:lnTo>
                              <a:pt x="107" y="336"/>
                            </a:lnTo>
                            <a:lnTo>
                              <a:pt x="94" y="376"/>
                            </a:lnTo>
                            <a:lnTo>
                              <a:pt x="55" y="382"/>
                            </a:lnTo>
                            <a:lnTo>
                              <a:pt x="52" y="354"/>
                            </a:lnTo>
                            <a:lnTo>
                              <a:pt x="23" y="356"/>
                            </a:lnTo>
                            <a:lnTo>
                              <a:pt x="0" y="402"/>
                            </a:lnTo>
                            <a:lnTo>
                              <a:pt x="66" y="452"/>
                            </a:lnTo>
                            <a:lnTo>
                              <a:pt x="155" y="436"/>
                            </a:lnTo>
                            <a:lnTo>
                              <a:pt x="196" y="400"/>
                            </a:lnTo>
                            <a:lnTo>
                              <a:pt x="282" y="386"/>
                            </a:lnTo>
                            <a:lnTo>
                              <a:pt x="280" y="366"/>
                            </a:lnTo>
                            <a:lnTo>
                              <a:pt x="646" y="308"/>
                            </a:lnTo>
                            <a:lnTo>
                              <a:pt x="642" y="278"/>
                            </a:lnTo>
                            <a:lnTo>
                              <a:pt x="603" y="285"/>
                            </a:lnTo>
                            <a:lnTo>
                              <a:pt x="589" y="189"/>
                            </a:lnTo>
                            <a:lnTo>
                              <a:pt x="494" y="102"/>
                            </a:lnTo>
                            <a:lnTo>
                              <a:pt x="466" y="16"/>
                            </a:lnTo>
                            <a:lnTo>
                              <a:pt x="353" y="33"/>
                            </a:lnTo>
                            <a:lnTo>
                              <a:pt x="188" y="0"/>
                            </a:lnTo>
                            <a:lnTo>
                              <a:pt x="45" y="24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4998" name="Freeform 118">
                        <a:extLst>
                          <a:ext uri="{FF2B5EF4-FFF2-40B4-BE49-F238E27FC236}">
                            <a16:creationId xmlns:a16="http://schemas.microsoft.com/office/drawing/2014/main" id="{9CC5A73D-7D6C-2FE2-376B-48045EC0333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7" y="1764"/>
                        <a:ext cx="242" cy="262"/>
                      </a:xfrm>
                      <a:custGeom>
                        <a:avLst/>
                        <a:gdLst>
                          <a:gd name="T0" fmla="*/ 191 w 242"/>
                          <a:gd name="T1" fmla="*/ 0 h 262"/>
                          <a:gd name="T2" fmla="*/ 0 w 242"/>
                          <a:gd name="T3" fmla="*/ 164 h 262"/>
                          <a:gd name="T4" fmla="*/ 14 w 242"/>
                          <a:gd name="T5" fmla="*/ 262 h 262"/>
                          <a:gd name="T6" fmla="*/ 242 w 242"/>
                          <a:gd name="T7" fmla="*/ 48 h 262"/>
                          <a:gd name="T8" fmla="*/ 191 w 242"/>
                          <a:gd name="T9" fmla="*/ 0 h 26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42" h="262">
                            <a:moveTo>
                              <a:pt x="191" y="0"/>
                            </a:moveTo>
                            <a:lnTo>
                              <a:pt x="0" y="164"/>
                            </a:lnTo>
                            <a:lnTo>
                              <a:pt x="14" y="262"/>
                            </a:lnTo>
                            <a:lnTo>
                              <a:pt x="242" y="48"/>
                            </a:lnTo>
                            <a:lnTo>
                              <a:pt x="191" y="0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4999" name="Freeform 119">
                        <a:extLst>
                          <a:ext uri="{FF2B5EF4-FFF2-40B4-BE49-F238E27FC236}">
                            <a16:creationId xmlns:a16="http://schemas.microsoft.com/office/drawing/2014/main" id="{699123B7-32BB-2D84-2D95-6C13348DE33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22" y="1948"/>
                        <a:ext cx="126" cy="94"/>
                      </a:xfrm>
                      <a:custGeom>
                        <a:avLst/>
                        <a:gdLst>
                          <a:gd name="T0" fmla="*/ 0 w 126"/>
                          <a:gd name="T1" fmla="*/ 50 h 94"/>
                          <a:gd name="T2" fmla="*/ 53 w 126"/>
                          <a:gd name="T3" fmla="*/ 0 h 94"/>
                          <a:gd name="T4" fmla="*/ 126 w 126"/>
                          <a:gd name="T5" fmla="*/ 78 h 94"/>
                          <a:gd name="T6" fmla="*/ 42 w 126"/>
                          <a:gd name="T7" fmla="*/ 94 h 94"/>
                          <a:gd name="T8" fmla="*/ 0 w 126"/>
                          <a:gd name="T9" fmla="*/ 50 h 9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26" h="94">
                            <a:moveTo>
                              <a:pt x="0" y="50"/>
                            </a:moveTo>
                            <a:lnTo>
                              <a:pt x="53" y="0"/>
                            </a:lnTo>
                            <a:lnTo>
                              <a:pt x="126" y="78"/>
                            </a:lnTo>
                            <a:lnTo>
                              <a:pt x="42" y="94"/>
                            </a:lnTo>
                            <a:lnTo>
                              <a:pt x="0" y="50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00" name="Freeform 120">
                        <a:extLst>
                          <a:ext uri="{FF2B5EF4-FFF2-40B4-BE49-F238E27FC236}">
                            <a16:creationId xmlns:a16="http://schemas.microsoft.com/office/drawing/2014/main" id="{8E4816EA-F666-2FB9-D6AB-E47A1DADBBC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28" y="1703"/>
                        <a:ext cx="234" cy="296"/>
                      </a:xfrm>
                      <a:custGeom>
                        <a:avLst/>
                        <a:gdLst>
                          <a:gd name="T0" fmla="*/ 0 w 234"/>
                          <a:gd name="T1" fmla="*/ 26 h 296"/>
                          <a:gd name="T2" fmla="*/ 119 w 234"/>
                          <a:gd name="T3" fmla="*/ 126 h 296"/>
                          <a:gd name="T4" fmla="*/ 193 w 234"/>
                          <a:gd name="T5" fmla="*/ 296 h 296"/>
                          <a:gd name="T6" fmla="*/ 234 w 234"/>
                          <a:gd name="T7" fmla="*/ 291 h 296"/>
                          <a:gd name="T8" fmla="*/ 160 w 234"/>
                          <a:gd name="T9" fmla="*/ 100 h 296"/>
                          <a:gd name="T10" fmla="*/ 46 w 234"/>
                          <a:gd name="T11" fmla="*/ 0 h 296"/>
                          <a:gd name="T12" fmla="*/ 0 w 234"/>
                          <a:gd name="T13" fmla="*/ 26 h 29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34" h="296">
                            <a:moveTo>
                              <a:pt x="0" y="26"/>
                            </a:moveTo>
                            <a:lnTo>
                              <a:pt x="119" y="126"/>
                            </a:lnTo>
                            <a:lnTo>
                              <a:pt x="193" y="296"/>
                            </a:lnTo>
                            <a:lnTo>
                              <a:pt x="234" y="291"/>
                            </a:lnTo>
                            <a:lnTo>
                              <a:pt x="160" y="100"/>
                            </a:lnTo>
                            <a:lnTo>
                              <a:pt x="46" y="0"/>
                            </a:lnTo>
                            <a:lnTo>
                              <a:pt x="0" y="26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01" name="Freeform 121">
                        <a:extLst>
                          <a:ext uri="{FF2B5EF4-FFF2-40B4-BE49-F238E27FC236}">
                            <a16:creationId xmlns:a16="http://schemas.microsoft.com/office/drawing/2014/main" id="{8A2B801A-CFF5-C18B-1216-278C3614573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7" y="1660"/>
                        <a:ext cx="182" cy="229"/>
                      </a:xfrm>
                      <a:custGeom>
                        <a:avLst/>
                        <a:gdLst>
                          <a:gd name="T0" fmla="*/ 0 w 182"/>
                          <a:gd name="T1" fmla="*/ 32 h 229"/>
                          <a:gd name="T2" fmla="*/ 24 w 182"/>
                          <a:gd name="T3" fmla="*/ 0 h 229"/>
                          <a:gd name="T4" fmla="*/ 166 w 182"/>
                          <a:gd name="T5" fmla="*/ 115 h 229"/>
                          <a:gd name="T6" fmla="*/ 182 w 182"/>
                          <a:gd name="T7" fmla="*/ 221 h 229"/>
                          <a:gd name="T8" fmla="*/ 147 w 182"/>
                          <a:gd name="T9" fmla="*/ 229 h 229"/>
                          <a:gd name="T10" fmla="*/ 131 w 182"/>
                          <a:gd name="T11" fmla="*/ 135 h 229"/>
                          <a:gd name="T12" fmla="*/ 0 w 182"/>
                          <a:gd name="T13" fmla="*/ 32 h 22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82" h="229">
                            <a:moveTo>
                              <a:pt x="0" y="32"/>
                            </a:moveTo>
                            <a:lnTo>
                              <a:pt x="24" y="0"/>
                            </a:lnTo>
                            <a:lnTo>
                              <a:pt x="166" y="115"/>
                            </a:lnTo>
                            <a:lnTo>
                              <a:pt x="182" y="221"/>
                            </a:lnTo>
                            <a:lnTo>
                              <a:pt x="147" y="229"/>
                            </a:lnTo>
                            <a:lnTo>
                              <a:pt x="131" y="135"/>
                            </a:lnTo>
                            <a:lnTo>
                              <a:pt x="0" y="32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02" name="Freeform 122">
                        <a:extLst>
                          <a:ext uri="{FF2B5EF4-FFF2-40B4-BE49-F238E27FC236}">
                            <a16:creationId xmlns:a16="http://schemas.microsoft.com/office/drawing/2014/main" id="{9015E7C6-3DE2-FFBC-56B5-AEC219BB781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14" y="1732"/>
                        <a:ext cx="136" cy="174"/>
                      </a:xfrm>
                      <a:custGeom>
                        <a:avLst/>
                        <a:gdLst>
                          <a:gd name="T0" fmla="*/ 20 w 136"/>
                          <a:gd name="T1" fmla="*/ 0 h 174"/>
                          <a:gd name="T2" fmla="*/ 122 w 136"/>
                          <a:gd name="T3" fmla="*/ 82 h 174"/>
                          <a:gd name="T4" fmla="*/ 136 w 136"/>
                          <a:gd name="T5" fmla="*/ 165 h 174"/>
                          <a:gd name="T6" fmla="*/ 95 w 136"/>
                          <a:gd name="T7" fmla="*/ 174 h 174"/>
                          <a:gd name="T8" fmla="*/ 79 w 136"/>
                          <a:gd name="T9" fmla="*/ 90 h 174"/>
                          <a:gd name="T10" fmla="*/ 0 w 136"/>
                          <a:gd name="T11" fmla="*/ 29 h 174"/>
                          <a:gd name="T12" fmla="*/ 20 w 136"/>
                          <a:gd name="T13" fmla="*/ 0 h 1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36" h="174">
                            <a:moveTo>
                              <a:pt x="20" y="0"/>
                            </a:moveTo>
                            <a:lnTo>
                              <a:pt x="122" y="82"/>
                            </a:lnTo>
                            <a:lnTo>
                              <a:pt x="136" y="165"/>
                            </a:lnTo>
                            <a:lnTo>
                              <a:pt x="95" y="174"/>
                            </a:lnTo>
                            <a:lnTo>
                              <a:pt x="79" y="90"/>
                            </a:lnTo>
                            <a:lnTo>
                              <a:pt x="0" y="29"/>
                            </a:lnTo>
                            <a:lnTo>
                              <a:pt x="20" y="0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03" name="Freeform 123">
                        <a:extLst>
                          <a:ext uri="{FF2B5EF4-FFF2-40B4-BE49-F238E27FC236}">
                            <a16:creationId xmlns:a16="http://schemas.microsoft.com/office/drawing/2014/main" id="{F18EE26A-9510-BE94-13D4-4E18F1FA93D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39" y="1800"/>
                        <a:ext cx="218" cy="180"/>
                      </a:xfrm>
                      <a:custGeom>
                        <a:avLst/>
                        <a:gdLst>
                          <a:gd name="T0" fmla="*/ 0 w 218"/>
                          <a:gd name="T1" fmla="*/ 180 h 180"/>
                          <a:gd name="T2" fmla="*/ 12 w 218"/>
                          <a:gd name="T3" fmla="*/ 81 h 180"/>
                          <a:gd name="T4" fmla="*/ 57 w 218"/>
                          <a:gd name="T5" fmla="*/ 24 h 180"/>
                          <a:gd name="T6" fmla="*/ 218 w 218"/>
                          <a:gd name="T7" fmla="*/ 0 h 180"/>
                          <a:gd name="T8" fmla="*/ 200 w 218"/>
                          <a:gd name="T9" fmla="*/ 110 h 180"/>
                          <a:gd name="T10" fmla="*/ 201 w 218"/>
                          <a:gd name="T11" fmla="*/ 147 h 180"/>
                          <a:gd name="T12" fmla="*/ 0 w 218"/>
                          <a:gd name="T13" fmla="*/ 180 h 1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18" h="180">
                            <a:moveTo>
                              <a:pt x="0" y="180"/>
                            </a:moveTo>
                            <a:lnTo>
                              <a:pt x="12" y="81"/>
                            </a:lnTo>
                            <a:lnTo>
                              <a:pt x="57" y="24"/>
                            </a:lnTo>
                            <a:lnTo>
                              <a:pt x="218" y="0"/>
                            </a:lnTo>
                            <a:lnTo>
                              <a:pt x="200" y="110"/>
                            </a:lnTo>
                            <a:lnTo>
                              <a:pt x="201" y="147"/>
                            </a:lnTo>
                            <a:lnTo>
                              <a:pt x="0" y="18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04" name="Freeform 124">
                        <a:extLst>
                          <a:ext uri="{FF2B5EF4-FFF2-40B4-BE49-F238E27FC236}">
                            <a16:creationId xmlns:a16="http://schemas.microsoft.com/office/drawing/2014/main" id="{2B5B8464-16F2-234B-25E7-2196BA54ED0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19" y="1748"/>
                        <a:ext cx="303" cy="225"/>
                      </a:xfrm>
                      <a:custGeom>
                        <a:avLst/>
                        <a:gdLst>
                          <a:gd name="T0" fmla="*/ 17 w 303"/>
                          <a:gd name="T1" fmla="*/ 225 h 225"/>
                          <a:gd name="T2" fmla="*/ 0 w 303"/>
                          <a:gd name="T3" fmla="*/ 112 h 225"/>
                          <a:gd name="T4" fmla="*/ 52 w 303"/>
                          <a:gd name="T5" fmla="*/ 42 h 225"/>
                          <a:gd name="T6" fmla="*/ 303 w 303"/>
                          <a:gd name="T7" fmla="*/ 0 h 225"/>
                          <a:gd name="T8" fmla="*/ 269 w 303"/>
                          <a:gd name="T9" fmla="*/ 100 h 225"/>
                          <a:gd name="T10" fmla="*/ 259 w 303"/>
                          <a:gd name="T11" fmla="*/ 191 h 225"/>
                          <a:gd name="T12" fmla="*/ 220 w 303"/>
                          <a:gd name="T13" fmla="*/ 197 h 225"/>
                          <a:gd name="T14" fmla="*/ 221 w 303"/>
                          <a:gd name="T15" fmla="*/ 160 h 225"/>
                          <a:gd name="T16" fmla="*/ 237 w 303"/>
                          <a:gd name="T17" fmla="*/ 50 h 225"/>
                          <a:gd name="T18" fmla="*/ 77 w 303"/>
                          <a:gd name="T19" fmla="*/ 76 h 225"/>
                          <a:gd name="T20" fmla="*/ 28 w 303"/>
                          <a:gd name="T21" fmla="*/ 133 h 225"/>
                          <a:gd name="T22" fmla="*/ 17 w 303"/>
                          <a:gd name="T23" fmla="*/ 225 h 22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</a:cxnLst>
                        <a:rect l="0" t="0" r="r" b="b"/>
                        <a:pathLst>
                          <a:path w="303" h="225">
                            <a:moveTo>
                              <a:pt x="17" y="225"/>
                            </a:moveTo>
                            <a:lnTo>
                              <a:pt x="0" y="112"/>
                            </a:lnTo>
                            <a:lnTo>
                              <a:pt x="52" y="42"/>
                            </a:lnTo>
                            <a:lnTo>
                              <a:pt x="303" y="0"/>
                            </a:lnTo>
                            <a:lnTo>
                              <a:pt x="269" y="100"/>
                            </a:lnTo>
                            <a:lnTo>
                              <a:pt x="259" y="191"/>
                            </a:lnTo>
                            <a:lnTo>
                              <a:pt x="220" y="197"/>
                            </a:lnTo>
                            <a:lnTo>
                              <a:pt x="221" y="160"/>
                            </a:lnTo>
                            <a:lnTo>
                              <a:pt x="237" y="50"/>
                            </a:lnTo>
                            <a:lnTo>
                              <a:pt x="77" y="76"/>
                            </a:lnTo>
                            <a:lnTo>
                              <a:pt x="28" y="133"/>
                            </a:lnTo>
                            <a:lnTo>
                              <a:pt x="17" y="225"/>
                            </a:lnTo>
                            <a:close/>
                          </a:path>
                        </a:pathLst>
                      </a:custGeom>
                      <a:solidFill>
                        <a:srgbClr val="FAFD0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05" name="Freeform 125">
                        <a:extLst>
                          <a:ext uri="{FF2B5EF4-FFF2-40B4-BE49-F238E27FC236}">
                            <a16:creationId xmlns:a16="http://schemas.microsoft.com/office/drawing/2014/main" id="{073FD7DD-ECCE-41B4-5FDA-FB1163FA66F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07" y="1672"/>
                        <a:ext cx="411" cy="310"/>
                      </a:xfrm>
                      <a:custGeom>
                        <a:avLst/>
                        <a:gdLst>
                          <a:gd name="T0" fmla="*/ 327 w 411"/>
                          <a:gd name="T1" fmla="*/ 258 h 310"/>
                          <a:gd name="T2" fmla="*/ 351 w 411"/>
                          <a:gd name="T3" fmla="*/ 108 h 310"/>
                          <a:gd name="T4" fmla="*/ 411 w 411"/>
                          <a:gd name="T5" fmla="*/ 0 h 310"/>
                          <a:gd name="T6" fmla="*/ 93 w 411"/>
                          <a:gd name="T7" fmla="*/ 52 h 310"/>
                          <a:gd name="T8" fmla="*/ 0 w 411"/>
                          <a:gd name="T9" fmla="*/ 145 h 310"/>
                          <a:gd name="T10" fmla="*/ 25 w 411"/>
                          <a:gd name="T11" fmla="*/ 310 h 310"/>
                          <a:gd name="T12" fmla="*/ 6 w 411"/>
                          <a:gd name="T13" fmla="*/ 184 h 310"/>
                          <a:gd name="T14" fmla="*/ 65 w 411"/>
                          <a:gd name="T15" fmla="*/ 117 h 310"/>
                          <a:gd name="T16" fmla="*/ 314 w 411"/>
                          <a:gd name="T17" fmla="*/ 78 h 310"/>
                          <a:gd name="T18" fmla="*/ 281 w 411"/>
                          <a:gd name="T19" fmla="*/ 181 h 310"/>
                          <a:gd name="T20" fmla="*/ 271 w 411"/>
                          <a:gd name="T21" fmla="*/ 268 h 310"/>
                          <a:gd name="T22" fmla="*/ 327 w 411"/>
                          <a:gd name="T23" fmla="*/ 258 h 31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</a:cxnLst>
                        <a:rect l="0" t="0" r="r" b="b"/>
                        <a:pathLst>
                          <a:path w="411" h="310">
                            <a:moveTo>
                              <a:pt x="327" y="258"/>
                            </a:moveTo>
                            <a:lnTo>
                              <a:pt x="351" y="108"/>
                            </a:lnTo>
                            <a:lnTo>
                              <a:pt x="411" y="0"/>
                            </a:lnTo>
                            <a:lnTo>
                              <a:pt x="93" y="52"/>
                            </a:lnTo>
                            <a:lnTo>
                              <a:pt x="0" y="145"/>
                            </a:lnTo>
                            <a:lnTo>
                              <a:pt x="25" y="310"/>
                            </a:lnTo>
                            <a:lnTo>
                              <a:pt x="6" y="184"/>
                            </a:lnTo>
                            <a:lnTo>
                              <a:pt x="65" y="117"/>
                            </a:lnTo>
                            <a:lnTo>
                              <a:pt x="314" y="78"/>
                            </a:lnTo>
                            <a:lnTo>
                              <a:pt x="281" y="181"/>
                            </a:lnTo>
                            <a:lnTo>
                              <a:pt x="271" y="268"/>
                            </a:lnTo>
                            <a:lnTo>
                              <a:pt x="327" y="258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06" name="Freeform 126">
                        <a:extLst>
                          <a:ext uri="{FF2B5EF4-FFF2-40B4-BE49-F238E27FC236}">
                            <a16:creationId xmlns:a16="http://schemas.microsoft.com/office/drawing/2014/main" id="{46CC38DC-07EB-DD51-F6D2-B7D88B02036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00" y="1621"/>
                        <a:ext cx="496" cy="311"/>
                      </a:xfrm>
                      <a:custGeom>
                        <a:avLst/>
                        <a:gdLst>
                          <a:gd name="T0" fmla="*/ 5 w 496"/>
                          <a:gd name="T1" fmla="*/ 198 h 311"/>
                          <a:gd name="T2" fmla="*/ 0 w 496"/>
                          <a:gd name="T3" fmla="*/ 167 h 311"/>
                          <a:gd name="T4" fmla="*/ 102 w 496"/>
                          <a:gd name="T5" fmla="*/ 61 h 311"/>
                          <a:gd name="T6" fmla="*/ 496 w 496"/>
                          <a:gd name="T7" fmla="*/ 0 h 311"/>
                          <a:gd name="T8" fmla="*/ 404 w 496"/>
                          <a:gd name="T9" fmla="*/ 155 h 311"/>
                          <a:gd name="T10" fmla="*/ 382 w 496"/>
                          <a:gd name="T11" fmla="*/ 306 h 311"/>
                          <a:gd name="T12" fmla="*/ 334 w 496"/>
                          <a:gd name="T13" fmla="*/ 311 h 311"/>
                          <a:gd name="T14" fmla="*/ 356 w 496"/>
                          <a:gd name="T15" fmla="*/ 162 h 311"/>
                          <a:gd name="T16" fmla="*/ 419 w 496"/>
                          <a:gd name="T17" fmla="*/ 51 h 311"/>
                          <a:gd name="T18" fmla="*/ 99 w 496"/>
                          <a:gd name="T19" fmla="*/ 103 h 311"/>
                          <a:gd name="T20" fmla="*/ 5 w 496"/>
                          <a:gd name="T21" fmla="*/ 198 h 31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496" h="311">
                            <a:moveTo>
                              <a:pt x="5" y="198"/>
                            </a:moveTo>
                            <a:lnTo>
                              <a:pt x="0" y="167"/>
                            </a:lnTo>
                            <a:lnTo>
                              <a:pt x="102" y="61"/>
                            </a:lnTo>
                            <a:lnTo>
                              <a:pt x="496" y="0"/>
                            </a:lnTo>
                            <a:lnTo>
                              <a:pt x="404" y="155"/>
                            </a:lnTo>
                            <a:lnTo>
                              <a:pt x="382" y="306"/>
                            </a:lnTo>
                            <a:lnTo>
                              <a:pt x="334" y="311"/>
                            </a:lnTo>
                            <a:lnTo>
                              <a:pt x="356" y="162"/>
                            </a:lnTo>
                            <a:lnTo>
                              <a:pt x="419" y="51"/>
                            </a:lnTo>
                            <a:lnTo>
                              <a:pt x="99" y="103"/>
                            </a:lnTo>
                            <a:lnTo>
                              <a:pt x="5" y="198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07" name="Freeform 127">
                        <a:extLst>
                          <a:ext uri="{FF2B5EF4-FFF2-40B4-BE49-F238E27FC236}">
                            <a16:creationId xmlns:a16="http://schemas.microsoft.com/office/drawing/2014/main" id="{64214810-1520-C938-A1C2-E4D270006AA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17" y="1545"/>
                        <a:ext cx="127" cy="119"/>
                      </a:xfrm>
                      <a:custGeom>
                        <a:avLst/>
                        <a:gdLst>
                          <a:gd name="T0" fmla="*/ 0 w 127"/>
                          <a:gd name="T1" fmla="*/ 10 h 119"/>
                          <a:gd name="T2" fmla="*/ 10 w 127"/>
                          <a:gd name="T3" fmla="*/ 70 h 119"/>
                          <a:gd name="T4" fmla="*/ 118 w 127"/>
                          <a:gd name="T5" fmla="*/ 53 h 119"/>
                          <a:gd name="T6" fmla="*/ 127 w 127"/>
                          <a:gd name="T7" fmla="*/ 110 h 119"/>
                          <a:gd name="T8" fmla="*/ 74 w 127"/>
                          <a:gd name="T9" fmla="*/ 119 h 119"/>
                          <a:gd name="T10" fmla="*/ 57 w 127"/>
                          <a:gd name="T11" fmla="*/ 0 h 119"/>
                          <a:gd name="T12" fmla="*/ 0 w 127"/>
                          <a:gd name="T13" fmla="*/ 10 h 11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27" h="119">
                            <a:moveTo>
                              <a:pt x="0" y="10"/>
                            </a:moveTo>
                            <a:lnTo>
                              <a:pt x="10" y="70"/>
                            </a:lnTo>
                            <a:lnTo>
                              <a:pt x="118" y="53"/>
                            </a:lnTo>
                            <a:lnTo>
                              <a:pt x="127" y="110"/>
                            </a:lnTo>
                            <a:lnTo>
                              <a:pt x="74" y="119"/>
                            </a:lnTo>
                            <a:lnTo>
                              <a:pt x="57" y="0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08" name="Freeform 128">
                        <a:extLst>
                          <a:ext uri="{FF2B5EF4-FFF2-40B4-BE49-F238E27FC236}">
                            <a16:creationId xmlns:a16="http://schemas.microsoft.com/office/drawing/2014/main" id="{A7297207-2F5D-9966-367C-0B9BA93AA16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74" y="1538"/>
                        <a:ext cx="127" cy="116"/>
                      </a:xfrm>
                      <a:custGeom>
                        <a:avLst/>
                        <a:gdLst>
                          <a:gd name="T0" fmla="*/ 0 w 127"/>
                          <a:gd name="T1" fmla="*/ 9 h 116"/>
                          <a:gd name="T2" fmla="*/ 9 w 127"/>
                          <a:gd name="T3" fmla="*/ 68 h 116"/>
                          <a:gd name="T4" fmla="*/ 120 w 127"/>
                          <a:gd name="T5" fmla="*/ 51 h 116"/>
                          <a:gd name="T6" fmla="*/ 127 w 127"/>
                          <a:gd name="T7" fmla="*/ 109 h 116"/>
                          <a:gd name="T8" fmla="*/ 75 w 127"/>
                          <a:gd name="T9" fmla="*/ 116 h 116"/>
                          <a:gd name="T10" fmla="*/ 57 w 127"/>
                          <a:gd name="T11" fmla="*/ 0 h 116"/>
                          <a:gd name="T12" fmla="*/ 0 w 127"/>
                          <a:gd name="T13" fmla="*/ 9 h 11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27" h="116">
                            <a:moveTo>
                              <a:pt x="0" y="9"/>
                            </a:moveTo>
                            <a:lnTo>
                              <a:pt x="9" y="68"/>
                            </a:lnTo>
                            <a:lnTo>
                              <a:pt x="120" y="51"/>
                            </a:lnTo>
                            <a:lnTo>
                              <a:pt x="127" y="109"/>
                            </a:lnTo>
                            <a:lnTo>
                              <a:pt x="75" y="116"/>
                            </a:lnTo>
                            <a:lnTo>
                              <a:pt x="57" y="0"/>
                            </a:lnTo>
                            <a:lnTo>
                              <a:pt x="0" y="9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09" name="Freeform 129">
                        <a:extLst>
                          <a:ext uri="{FF2B5EF4-FFF2-40B4-BE49-F238E27FC236}">
                            <a16:creationId xmlns:a16="http://schemas.microsoft.com/office/drawing/2014/main" id="{4E4E9C28-2C68-5D5A-C4AF-A4861653D58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30" y="1527"/>
                        <a:ext cx="126" cy="119"/>
                      </a:xfrm>
                      <a:custGeom>
                        <a:avLst/>
                        <a:gdLst>
                          <a:gd name="T0" fmla="*/ 0 w 126"/>
                          <a:gd name="T1" fmla="*/ 9 h 119"/>
                          <a:gd name="T2" fmla="*/ 9 w 126"/>
                          <a:gd name="T3" fmla="*/ 70 h 119"/>
                          <a:gd name="T4" fmla="*/ 119 w 126"/>
                          <a:gd name="T5" fmla="*/ 52 h 119"/>
                          <a:gd name="T6" fmla="*/ 126 w 126"/>
                          <a:gd name="T7" fmla="*/ 110 h 119"/>
                          <a:gd name="T8" fmla="*/ 73 w 126"/>
                          <a:gd name="T9" fmla="*/ 119 h 119"/>
                          <a:gd name="T10" fmla="*/ 55 w 126"/>
                          <a:gd name="T11" fmla="*/ 0 h 119"/>
                          <a:gd name="T12" fmla="*/ 0 w 126"/>
                          <a:gd name="T13" fmla="*/ 9 h 11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26" h="119">
                            <a:moveTo>
                              <a:pt x="0" y="9"/>
                            </a:moveTo>
                            <a:lnTo>
                              <a:pt x="9" y="70"/>
                            </a:lnTo>
                            <a:lnTo>
                              <a:pt x="119" y="52"/>
                            </a:lnTo>
                            <a:lnTo>
                              <a:pt x="126" y="110"/>
                            </a:lnTo>
                            <a:lnTo>
                              <a:pt x="73" y="119"/>
                            </a:lnTo>
                            <a:lnTo>
                              <a:pt x="55" y="0"/>
                            </a:lnTo>
                            <a:lnTo>
                              <a:pt x="0" y="9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10" name="Freeform 130">
                        <a:extLst>
                          <a:ext uri="{FF2B5EF4-FFF2-40B4-BE49-F238E27FC236}">
                            <a16:creationId xmlns:a16="http://schemas.microsoft.com/office/drawing/2014/main" id="{4FAC5740-2BC2-5803-FC73-0B69A4CD9B8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89" y="1516"/>
                        <a:ext cx="126" cy="120"/>
                      </a:xfrm>
                      <a:custGeom>
                        <a:avLst/>
                        <a:gdLst>
                          <a:gd name="T0" fmla="*/ 0 w 126"/>
                          <a:gd name="T1" fmla="*/ 11 h 120"/>
                          <a:gd name="T2" fmla="*/ 9 w 126"/>
                          <a:gd name="T3" fmla="*/ 71 h 120"/>
                          <a:gd name="T4" fmla="*/ 118 w 126"/>
                          <a:gd name="T5" fmla="*/ 54 h 120"/>
                          <a:gd name="T6" fmla="*/ 126 w 126"/>
                          <a:gd name="T7" fmla="*/ 111 h 120"/>
                          <a:gd name="T8" fmla="*/ 73 w 126"/>
                          <a:gd name="T9" fmla="*/ 120 h 120"/>
                          <a:gd name="T10" fmla="*/ 55 w 126"/>
                          <a:gd name="T11" fmla="*/ 0 h 120"/>
                          <a:gd name="T12" fmla="*/ 0 w 126"/>
                          <a:gd name="T13" fmla="*/ 11 h 1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26" h="120">
                            <a:moveTo>
                              <a:pt x="0" y="11"/>
                            </a:moveTo>
                            <a:lnTo>
                              <a:pt x="9" y="71"/>
                            </a:lnTo>
                            <a:lnTo>
                              <a:pt x="118" y="54"/>
                            </a:lnTo>
                            <a:lnTo>
                              <a:pt x="126" y="111"/>
                            </a:lnTo>
                            <a:lnTo>
                              <a:pt x="73" y="120"/>
                            </a:lnTo>
                            <a:lnTo>
                              <a:pt x="55" y="0"/>
                            </a:lnTo>
                            <a:lnTo>
                              <a:pt x="0" y="11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11" name="Freeform 131">
                        <a:extLst>
                          <a:ext uri="{FF2B5EF4-FFF2-40B4-BE49-F238E27FC236}">
                            <a16:creationId xmlns:a16="http://schemas.microsoft.com/office/drawing/2014/main" id="{18984DA8-99D7-372D-D00F-92D0E84777C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47" y="1509"/>
                        <a:ext cx="127" cy="118"/>
                      </a:xfrm>
                      <a:custGeom>
                        <a:avLst/>
                        <a:gdLst>
                          <a:gd name="T0" fmla="*/ 0 w 127"/>
                          <a:gd name="T1" fmla="*/ 8 h 118"/>
                          <a:gd name="T2" fmla="*/ 11 w 127"/>
                          <a:gd name="T3" fmla="*/ 69 h 118"/>
                          <a:gd name="T4" fmla="*/ 118 w 127"/>
                          <a:gd name="T5" fmla="*/ 53 h 118"/>
                          <a:gd name="T6" fmla="*/ 127 w 127"/>
                          <a:gd name="T7" fmla="*/ 109 h 118"/>
                          <a:gd name="T8" fmla="*/ 75 w 127"/>
                          <a:gd name="T9" fmla="*/ 118 h 118"/>
                          <a:gd name="T10" fmla="*/ 57 w 127"/>
                          <a:gd name="T11" fmla="*/ 0 h 118"/>
                          <a:gd name="T12" fmla="*/ 0 w 127"/>
                          <a:gd name="T13" fmla="*/ 8 h 11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27" h="118">
                            <a:moveTo>
                              <a:pt x="0" y="8"/>
                            </a:moveTo>
                            <a:lnTo>
                              <a:pt x="11" y="69"/>
                            </a:lnTo>
                            <a:lnTo>
                              <a:pt x="118" y="53"/>
                            </a:lnTo>
                            <a:lnTo>
                              <a:pt x="127" y="109"/>
                            </a:lnTo>
                            <a:lnTo>
                              <a:pt x="75" y="118"/>
                            </a:lnTo>
                            <a:lnTo>
                              <a:pt x="57" y="0"/>
                            </a:lnTo>
                            <a:lnTo>
                              <a:pt x="0" y="8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12" name="Freeform 132">
                        <a:extLst>
                          <a:ext uri="{FF2B5EF4-FFF2-40B4-BE49-F238E27FC236}">
                            <a16:creationId xmlns:a16="http://schemas.microsoft.com/office/drawing/2014/main" id="{20BFE1FC-5665-0B09-E3A2-E8C3123383D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01" y="1501"/>
                        <a:ext cx="127" cy="118"/>
                      </a:xfrm>
                      <a:custGeom>
                        <a:avLst/>
                        <a:gdLst>
                          <a:gd name="T0" fmla="*/ 0 w 127"/>
                          <a:gd name="T1" fmla="*/ 8 h 118"/>
                          <a:gd name="T2" fmla="*/ 9 w 127"/>
                          <a:gd name="T3" fmla="*/ 69 h 118"/>
                          <a:gd name="T4" fmla="*/ 118 w 127"/>
                          <a:gd name="T5" fmla="*/ 52 h 118"/>
                          <a:gd name="T6" fmla="*/ 127 w 127"/>
                          <a:gd name="T7" fmla="*/ 110 h 118"/>
                          <a:gd name="T8" fmla="*/ 75 w 127"/>
                          <a:gd name="T9" fmla="*/ 118 h 118"/>
                          <a:gd name="T10" fmla="*/ 57 w 127"/>
                          <a:gd name="T11" fmla="*/ 0 h 118"/>
                          <a:gd name="T12" fmla="*/ 0 w 127"/>
                          <a:gd name="T13" fmla="*/ 8 h 11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27" h="118">
                            <a:moveTo>
                              <a:pt x="0" y="8"/>
                            </a:moveTo>
                            <a:lnTo>
                              <a:pt x="9" y="69"/>
                            </a:lnTo>
                            <a:lnTo>
                              <a:pt x="118" y="52"/>
                            </a:lnTo>
                            <a:lnTo>
                              <a:pt x="127" y="110"/>
                            </a:lnTo>
                            <a:lnTo>
                              <a:pt x="75" y="118"/>
                            </a:lnTo>
                            <a:lnTo>
                              <a:pt x="57" y="0"/>
                            </a:lnTo>
                            <a:lnTo>
                              <a:pt x="0" y="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13" name="Freeform 133">
                        <a:extLst>
                          <a:ext uri="{FF2B5EF4-FFF2-40B4-BE49-F238E27FC236}">
                            <a16:creationId xmlns:a16="http://schemas.microsoft.com/office/drawing/2014/main" id="{16AF3DDE-BEC7-48A2-ACE1-17B92CCEBF6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4" y="1491"/>
                        <a:ext cx="127" cy="119"/>
                      </a:xfrm>
                      <a:custGeom>
                        <a:avLst/>
                        <a:gdLst>
                          <a:gd name="T0" fmla="*/ 0 w 127"/>
                          <a:gd name="T1" fmla="*/ 10 h 119"/>
                          <a:gd name="T2" fmla="*/ 9 w 127"/>
                          <a:gd name="T3" fmla="*/ 70 h 119"/>
                          <a:gd name="T4" fmla="*/ 118 w 127"/>
                          <a:gd name="T5" fmla="*/ 53 h 119"/>
                          <a:gd name="T6" fmla="*/ 127 w 127"/>
                          <a:gd name="T7" fmla="*/ 110 h 119"/>
                          <a:gd name="T8" fmla="*/ 73 w 127"/>
                          <a:gd name="T9" fmla="*/ 119 h 119"/>
                          <a:gd name="T10" fmla="*/ 57 w 127"/>
                          <a:gd name="T11" fmla="*/ 0 h 119"/>
                          <a:gd name="T12" fmla="*/ 0 w 127"/>
                          <a:gd name="T13" fmla="*/ 10 h 11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27" h="119">
                            <a:moveTo>
                              <a:pt x="0" y="10"/>
                            </a:moveTo>
                            <a:lnTo>
                              <a:pt x="9" y="70"/>
                            </a:lnTo>
                            <a:lnTo>
                              <a:pt x="118" y="53"/>
                            </a:lnTo>
                            <a:lnTo>
                              <a:pt x="127" y="110"/>
                            </a:lnTo>
                            <a:lnTo>
                              <a:pt x="73" y="119"/>
                            </a:lnTo>
                            <a:lnTo>
                              <a:pt x="57" y="0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14" name="Freeform 134">
                        <a:extLst>
                          <a:ext uri="{FF2B5EF4-FFF2-40B4-BE49-F238E27FC236}">
                            <a16:creationId xmlns:a16="http://schemas.microsoft.com/office/drawing/2014/main" id="{BCB03315-DCC2-EE44-FE69-09EEB565219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13" y="1639"/>
                        <a:ext cx="222" cy="352"/>
                      </a:xfrm>
                      <a:custGeom>
                        <a:avLst/>
                        <a:gdLst>
                          <a:gd name="T0" fmla="*/ 0 w 222"/>
                          <a:gd name="T1" fmla="*/ 35 h 352"/>
                          <a:gd name="T2" fmla="*/ 114 w 222"/>
                          <a:gd name="T3" fmla="*/ 137 h 352"/>
                          <a:gd name="T4" fmla="*/ 183 w 222"/>
                          <a:gd name="T5" fmla="*/ 352 h 352"/>
                          <a:gd name="T6" fmla="*/ 222 w 222"/>
                          <a:gd name="T7" fmla="*/ 342 h 352"/>
                          <a:gd name="T8" fmla="*/ 177 w 222"/>
                          <a:gd name="T9" fmla="*/ 122 h 352"/>
                          <a:gd name="T10" fmla="*/ 63 w 222"/>
                          <a:gd name="T11" fmla="*/ 0 h 352"/>
                          <a:gd name="T12" fmla="*/ 0 w 222"/>
                          <a:gd name="T13" fmla="*/ 35 h 35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22" h="352">
                            <a:moveTo>
                              <a:pt x="0" y="35"/>
                            </a:moveTo>
                            <a:lnTo>
                              <a:pt x="114" y="137"/>
                            </a:lnTo>
                            <a:lnTo>
                              <a:pt x="183" y="352"/>
                            </a:lnTo>
                            <a:lnTo>
                              <a:pt x="222" y="342"/>
                            </a:lnTo>
                            <a:lnTo>
                              <a:pt x="177" y="122"/>
                            </a:lnTo>
                            <a:lnTo>
                              <a:pt x="63" y="0"/>
                            </a:lnTo>
                            <a:lnTo>
                              <a:pt x="0" y="35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15" name="Freeform 135">
                        <a:extLst>
                          <a:ext uri="{FF2B5EF4-FFF2-40B4-BE49-F238E27FC236}">
                            <a16:creationId xmlns:a16="http://schemas.microsoft.com/office/drawing/2014/main" id="{C4D1E0F2-BD3E-5717-CC56-6A1A089CD20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30" y="1149"/>
                        <a:ext cx="463" cy="56"/>
                      </a:xfrm>
                      <a:custGeom>
                        <a:avLst/>
                        <a:gdLst>
                          <a:gd name="T0" fmla="*/ 0 w 463"/>
                          <a:gd name="T1" fmla="*/ 29 h 56"/>
                          <a:gd name="T2" fmla="*/ 205 w 463"/>
                          <a:gd name="T3" fmla="*/ 0 h 56"/>
                          <a:gd name="T4" fmla="*/ 352 w 463"/>
                          <a:gd name="T5" fmla="*/ 33 h 56"/>
                          <a:gd name="T6" fmla="*/ 458 w 463"/>
                          <a:gd name="T7" fmla="*/ 16 h 56"/>
                          <a:gd name="T8" fmla="*/ 463 w 463"/>
                          <a:gd name="T9" fmla="*/ 40 h 56"/>
                          <a:gd name="T10" fmla="*/ 357 w 463"/>
                          <a:gd name="T11" fmla="*/ 56 h 56"/>
                          <a:gd name="T12" fmla="*/ 203 w 463"/>
                          <a:gd name="T13" fmla="*/ 22 h 56"/>
                          <a:gd name="T14" fmla="*/ 23 w 463"/>
                          <a:gd name="T15" fmla="*/ 50 h 56"/>
                          <a:gd name="T16" fmla="*/ 0 w 463"/>
                          <a:gd name="T17" fmla="*/ 29 h 5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463" h="56">
                            <a:moveTo>
                              <a:pt x="0" y="29"/>
                            </a:moveTo>
                            <a:lnTo>
                              <a:pt x="205" y="0"/>
                            </a:lnTo>
                            <a:lnTo>
                              <a:pt x="352" y="33"/>
                            </a:lnTo>
                            <a:lnTo>
                              <a:pt x="458" y="16"/>
                            </a:lnTo>
                            <a:lnTo>
                              <a:pt x="463" y="40"/>
                            </a:lnTo>
                            <a:lnTo>
                              <a:pt x="357" y="56"/>
                            </a:lnTo>
                            <a:lnTo>
                              <a:pt x="203" y="22"/>
                            </a:lnTo>
                            <a:lnTo>
                              <a:pt x="23" y="50"/>
                            </a:lnTo>
                            <a:lnTo>
                              <a:pt x="0" y="29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16" name="Freeform 136">
                        <a:extLst>
                          <a:ext uri="{FF2B5EF4-FFF2-40B4-BE49-F238E27FC236}">
                            <a16:creationId xmlns:a16="http://schemas.microsoft.com/office/drawing/2014/main" id="{44BCCD01-B85E-2BDB-CAA7-8835156608A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65" y="1220"/>
                        <a:ext cx="161" cy="297"/>
                      </a:xfrm>
                      <a:custGeom>
                        <a:avLst/>
                        <a:gdLst>
                          <a:gd name="T0" fmla="*/ 30 w 161"/>
                          <a:gd name="T1" fmla="*/ 0 h 297"/>
                          <a:gd name="T2" fmla="*/ 47 w 161"/>
                          <a:gd name="T3" fmla="*/ 97 h 297"/>
                          <a:gd name="T4" fmla="*/ 147 w 161"/>
                          <a:gd name="T5" fmla="*/ 188 h 297"/>
                          <a:gd name="T6" fmla="*/ 161 w 161"/>
                          <a:gd name="T7" fmla="*/ 287 h 297"/>
                          <a:gd name="T8" fmla="*/ 134 w 161"/>
                          <a:gd name="T9" fmla="*/ 297 h 297"/>
                          <a:gd name="T10" fmla="*/ 120 w 161"/>
                          <a:gd name="T11" fmla="*/ 196 h 297"/>
                          <a:gd name="T12" fmla="*/ 18 w 161"/>
                          <a:gd name="T13" fmla="*/ 102 h 297"/>
                          <a:gd name="T14" fmla="*/ 0 w 161"/>
                          <a:gd name="T15" fmla="*/ 7 h 297"/>
                          <a:gd name="T16" fmla="*/ 30 w 161"/>
                          <a:gd name="T17" fmla="*/ 0 h 29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61" h="297">
                            <a:moveTo>
                              <a:pt x="30" y="0"/>
                            </a:moveTo>
                            <a:lnTo>
                              <a:pt x="47" y="97"/>
                            </a:lnTo>
                            <a:lnTo>
                              <a:pt x="147" y="188"/>
                            </a:lnTo>
                            <a:lnTo>
                              <a:pt x="161" y="287"/>
                            </a:lnTo>
                            <a:lnTo>
                              <a:pt x="134" y="297"/>
                            </a:lnTo>
                            <a:lnTo>
                              <a:pt x="120" y="196"/>
                            </a:lnTo>
                            <a:lnTo>
                              <a:pt x="18" y="102"/>
                            </a:lnTo>
                            <a:lnTo>
                              <a:pt x="0" y="7"/>
                            </a:lnTo>
                            <a:lnTo>
                              <a:pt x="3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17" name="Freeform 137">
                        <a:extLst>
                          <a:ext uri="{FF2B5EF4-FFF2-40B4-BE49-F238E27FC236}">
                            <a16:creationId xmlns:a16="http://schemas.microsoft.com/office/drawing/2014/main" id="{A1936EAF-5FF6-775E-0191-941570FBB31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00" y="1229"/>
                        <a:ext cx="159" cy="298"/>
                      </a:xfrm>
                      <a:custGeom>
                        <a:avLst/>
                        <a:gdLst>
                          <a:gd name="T0" fmla="*/ 34 w 159"/>
                          <a:gd name="T1" fmla="*/ 0 h 298"/>
                          <a:gd name="T2" fmla="*/ 48 w 159"/>
                          <a:gd name="T3" fmla="*/ 102 h 298"/>
                          <a:gd name="T4" fmla="*/ 145 w 159"/>
                          <a:gd name="T5" fmla="*/ 194 h 298"/>
                          <a:gd name="T6" fmla="*/ 159 w 159"/>
                          <a:gd name="T7" fmla="*/ 288 h 298"/>
                          <a:gd name="T8" fmla="*/ 122 w 159"/>
                          <a:gd name="T9" fmla="*/ 298 h 298"/>
                          <a:gd name="T10" fmla="*/ 111 w 159"/>
                          <a:gd name="T11" fmla="*/ 200 h 298"/>
                          <a:gd name="T12" fmla="*/ 16 w 159"/>
                          <a:gd name="T13" fmla="*/ 107 h 298"/>
                          <a:gd name="T14" fmla="*/ 0 w 159"/>
                          <a:gd name="T15" fmla="*/ 2 h 298"/>
                          <a:gd name="T16" fmla="*/ 34 w 159"/>
                          <a:gd name="T17" fmla="*/ 0 h 29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59" h="298">
                            <a:moveTo>
                              <a:pt x="34" y="0"/>
                            </a:moveTo>
                            <a:lnTo>
                              <a:pt x="48" y="102"/>
                            </a:lnTo>
                            <a:lnTo>
                              <a:pt x="145" y="194"/>
                            </a:lnTo>
                            <a:lnTo>
                              <a:pt x="159" y="288"/>
                            </a:lnTo>
                            <a:lnTo>
                              <a:pt x="122" y="298"/>
                            </a:lnTo>
                            <a:lnTo>
                              <a:pt x="111" y="200"/>
                            </a:lnTo>
                            <a:lnTo>
                              <a:pt x="16" y="107"/>
                            </a:lnTo>
                            <a:lnTo>
                              <a:pt x="0" y="2"/>
                            </a:lnTo>
                            <a:lnTo>
                              <a:pt x="34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18" name="Freeform 138">
                        <a:extLst>
                          <a:ext uri="{FF2B5EF4-FFF2-40B4-BE49-F238E27FC236}">
                            <a16:creationId xmlns:a16="http://schemas.microsoft.com/office/drawing/2014/main" id="{71B49478-7970-ED7A-557A-8ED4712437B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27" y="1223"/>
                        <a:ext cx="161" cy="311"/>
                      </a:xfrm>
                      <a:custGeom>
                        <a:avLst/>
                        <a:gdLst>
                          <a:gd name="T0" fmla="*/ 36 w 161"/>
                          <a:gd name="T1" fmla="*/ 10 h 311"/>
                          <a:gd name="T2" fmla="*/ 49 w 161"/>
                          <a:gd name="T3" fmla="*/ 116 h 311"/>
                          <a:gd name="T4" fmla="*/ 147 w 161"/>
                          <a:gd name="T5" fmla="*/ 216 h 311"/>
                          <a:gd name="T6" fmla="*/ 161 w 161"/>
                          <a:gd name="T7" fmla="*/ 309 h 311"/>
                          <a:gd name="T8" fmla="*/ 131 w 161"/>
                          <a:gd name="T9" fmla="*/ 311 h 311"/>
                          <a:gd name="T10" fmla="*/ 119 w 161"/>
                          <a:gd name="T11" fmla="*/ 224 h 311"/>
                          <a:gd name="T12" fmla="*/ 17 w 161"/>
                          <a:gd name="T13" fmla="*/ 121 h 311"/>
                          <a:gd name="T14" fmla="*/ 0 w 161"/>
                          <a:gd name="T15" fmla="*/ 0 h 311"/>
                          <a:gd name="T16" fmla="*/ 36 w 161"/>
                          <a:gd name="T17" fmla="*/ 10 h 31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61" h="311">
                            <a:moveTo>
                              <a:pt x="36" y="10"/>
                            </a:moveTo>
                            <a:lnTo>
                              <a:pt x="49" y="116"/>
                            </a:lnTo>
                            <a:lnTo>
                              <a:pt x="147" y="216"/>
                            </a:lnTo>
                            <a:lnTo>
                              <a:pt x="161" y="309"/>
                            </a:lnTo>
                            <a:lnTo>
                              <a:pt x="131" y="311"/>
                            </a:lnTo>
                            <a:lnTo>
                              <a:pt x="119" y="224"/>
                            </a:lnTo>
                            <a:lnTo>
                              <a:pt x="17" y="121"/>
                            </a:lnTo>
                            <a:lnTo>
                              <a:pt x="0" y="0"/>
                            </a:lnTo>
                            <a:lnTo>
                              <a:pt x="36" y="1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19" name="Freeform 139">
                        <a:extLst>
                          <a:ext uri="{FF2B5EF4-FFF2-40B4-BE49-F238E27FC236}">
                            <a16:creationId xmlns:a16="http://schemas.microsoft.com/office/drawing/2014/main" id="{05113A56-F372-578B-5B80-265F60CCAB4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13" y="1397"/>
                        <a:ext cx="127" cy="111"/>
                      </a:xfrm>
                      <a:custGeom>
                        <a:avLst/>
                        <a:gdLst>
                          <a:gd name="T0" fmla="*/ 0 w 127"/>
                          <a:gd name="T1" fmla="*/ 36 h 111"/>
                          <a:gd name="T2" fmla="*/ 92 w 127"/>
                          <a:gd name="T3" fmla="*/ 75 h 111"/>
                          <a:gd name="T4" fmla="*/ 117 w 127"/>
                          <a:gd name="T5" fmla="*/ 52 h 111"/>
                          <a:gd name="T6" fmla="*/ 127 w 127"/>
                          <a:gd name="T7" fmla="*/ 0 h 111"/>
                          <a:gd name="T8" fmla="*/ 98 w 127"/>
                          <a:gd name="T9" fmla="*/ 42 h 111"/>
                          <a:gd name="T10" fmla="*/ 51 w 127"/>
                          <a:gd name="T11" fmla="*/ 106 h 111"/>
                          <a:gd name="T12" fmla="*/ 19 w 127"/>
                          <a:gd name="T13" fmla="*/ 111 h 111"/>
                          <a:gd name="T14" fmla="*/ 43 w 127"/>
                          <a:gd name="T15" fmla="*/ 75 h 111"/>
                          <a:gd name="T16" fmla="*/ 0 w 127"/>
                          <a:gd name="T17" fmla="*/ 36 h 11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27" h="111">
                            <a:moveTo>
                              <a:pt x="0" y="36"/>
                            </a:moveTo>
                            <a:lnTo>
                              <a:pt x="92" y="75"/>
                            </a:lnTo>
                            <a:lnTo>
                              <a:pt x="117" y="52"/>
                            </a:lnTo>
                            <a:lnTo>
                              <a:pt x="127" y="0"/>
                            </a:lnTo>
                            <a:lnTo>
                              <a:pt x="98" y="42"/>
                            </a:lnTo>
                            <a:lnTo>
                              <a:pt x="51" y="106"/>
                            </a:lnTo>
                            <a:lnTo>
                              <a:pt x="19" y="111"/>
                            </a:lnTo>
                            <a:lnTo>
                              <a:pt x="43" y="75"/>
                            </a:lnTo>
                            <a:lnTo>
                              <a:pt x="0" y="3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20" name="Freeform 140">
                        <a:extLst>
                          <a:ext uri="{FF2B5EF4-FFF2-40B4-BE49-F238E27FC236}">
                            <a16:creationId xmlns:a16="http://schemas.microsoft.com/office/drawing/2014/main" id="{1710054E-BCD5-26AA-ADAD-870343DFB37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57" y="1209"/>
                        <a:ext cx="167" cy="342"/>
                      </a:xfrm>
                      <a:custGeom>
                        <a:avLst/>
                        <a:gdLst>
                          <a:gd name="T0" fmla="*/ 32 w 167"/>
                          <a:gd name="T1" fmla="*/ 8 h 342"/>
                          <a:gd name="T2" fmla="*/ 51 w 167"/>
                          <a:gd name="T3" fmla="*/ 142 h 342"/>
                          <a:gd name="T4" fmla="*/ 153 w 167"/>
                          <a:gd name="T5" fmla="*/ 241 h 342"/>
                          <a:gd name="T6" fmla="*/ 167 w 167"/>
                          <a:gd name="T7" fmla="*/ 334 h 342"/>
                          <a:gd name="T8" fmla="*/ 139 w 167"/>
                          <a:gd name="T9" fmla="*/ 342 h 342"/>
                          <a:gd name="T10" fmla="*/ 125 w 167"/>
                          <a:gd name="T11" fmla="*/ 252 h 342"/>
                          <a:gd name="T12" fmla="*/ 24 w 167"/>
                          <a:gd name="T13" fmla="*/ 152 h 342"/>
                          <a:gd name="T14" fmla="*/ 0 w 167"/>
                          <a:gd name="T15" fmla="*/ 0 h 342"/>
                          <a:gd name="T16" fmla="*/ 32 w 167"/>
                          <a:gd name="T17" fmla="*/ 8 h 3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67" h="342">
                            <a:moveTo>
                              <a:pt x="32" y="8"/>
                            </a:moveTo>
                            <a:lnTo>
                              <a:pt x="51" y="142"/>
                            </a:lnTo>
                            <a:lnTo>
                              <a:pt x="153" y="241"/>
                            </a:lnTo>
                            <a:lnTo>
                              <a:pt x="167" y="334"/>
                            </a:lnTo>
                            <a:lnTo>
                              <a:pt x="139" y="342"/>
                            </a:lnTo>
                            <a:lnTo>
                              <a:pt x="125" y="252"/>
                            </a:lnTo>
                            <a:lnTo>
                              <a:pt x="24" y="152"/>
                            </a:lnTo>
                            <a:lnTo>
                              <a:pt x="0" y="0"/>
                            </a:lnTo>
                            <a:lnTo>
                              <a:pt x="32" y="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21" name="Freeform 141">
                        <a:extLst>
                          <a:ext uri="{FF2B5EF4-FFF2-40B4-BE49-F238E27FC236}">
                            <a16:creationId xmlns:a16="http://schemas.microsoft.com/office/drawing/2014/main" id="{15501F09-CF77-49D6-D4B1-082136C1CD6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11" y="1288"/>
                        <a:ext cx="82" cy="55"/>
                      </a:xfrm>
                      <a:custGeom>
                        <a:avLst/>
                        <a:gdLst>
                          <a:gd name="T0" fmla="*/ 0 w 82"/>
                          <a:gd name="T1" fmla="*/ 0 h 55"/>
                          <a:gd name="T2" fmla="*/ 82 w 82"/>
                          <a:gd name="T3" fmla="*/ 43 h 55"/>
                          <a:gd name="T4" fmla="*/ 0 w 82"/>
                          <a:gd name="T5" fmla="*/ 55 h 55"/>
                          <a:gd name="T6" fmla="*/ 25 w 82"/>
                          <a:gd name="T7" fmla="*/ 35 h 55"/>
                          <a:gd name="T8" fmla="*/ 0 w 82"/>
                          <a:gd name="T9" fmla="*/ 0 h 5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82" h="55">
                            <a:moveTo>
                              <a:pt x="0" y="0"/>
                            </a:moveTo>
                            <a:lnTo>
                              <a:pt x="82" y="43"/>
                            </a:lnTo>
                            <a:lnTo>
                              <a:pt x="0" y="55"/>
                            </a:lnTo>
                            <a:lnTo>
                              <a:pt x="25" y="3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35022" name="Group 142">
                    <a:extLst>
                      <a:ext uri="{FF2B5EF4-FFF2-40B4-BE49-F238E27FC236}">
                        <a16:creationId xmlns:a16="http://schemas.microsoft.com/office/drawing/2014/main" id="{3FECE616-38C5-C2E7-8FFB-5E97D7CE3F5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89" y="1869"/>
                    <a:ext cx="1176" cy="1037"/>
                    <a:chOff x="2989" y="1869"/>
                    <a:chExt cx="1176" cy="1037"/>
                  </a:xfrm>
                </p:grpSpPr>
                <p:grpSp>
                  <p:nvGrpSpPr>
                    <p:cNvPr id="635023" name="Group 143">
                      <a:extLst>
                        <a:ext uri="{FF2B5EF4-FFF2-40B4-BE49-F238E27FC236}">
                          <a16:creationId xmlns:a16="http://schemas.microsoft.com/office/drawing/2014/main" id="{AC76D845-160B-BFF1-27C7-A6108768D15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89" y="1869"/>
                      <a:ext cx="1163" cy="1037"/>
                      <a:chOff x="2989" y="1869"/>
                      <a:chExt cx="1163" cy="1037"/>
                    </a:xfrm>
                  </p:grpSpPr>
                  <p:sp>
                    <p:nvSpPr>
                      <p:cNvPr id="635024" name="Freeform 144">
                        <a:extLst>
                          <a:ext uri="{FF2B5EF4-FFF2-40B4-BE49-F238E27FC236}">
                            <a16:creationId xmlns:a16="http://schemas.microsoft.com/office/drawing/2014/main" id="{ABBFF73A-78D1-2557-1C63-60F1FE607E2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9" y="1869"/>
                        <a:ext cx="1163" cy="539"/>
                      </a:xfrm>
                      <a:custGeom>
                        <a:avLst/>
                        <a:gdLst>
                          <a:gd name="T0" fmla="*/ 795 w 1163"/>
                          <a:gd name="T1" fmla="*/ 450 h 539"/>
                          <a:gd name="T2" fmla="*/ 1163 w 1163"/>
                          <a:gd name="T3" fmla="*/ 226 h 539"/>
                          <a:gd name="T4" fmla="*/ 1127 w 1163"/>
                          <a:gd name="T5" fmla="*/ 0 h 539"/>
                          <a:gd name="T6" fmla="*/ 904 w 1163"/>
                          <a:gd name="T7" fmla="*/ 36 h 539"/>
                          <a:gd name="T8" fmla="*/ 964 w 1163"/>
                          <a:gd name="T9" fmla="*/ 150 h 539"/>
                          <a:gd name="T10" fmla="*/ 905 w 1163"/>
                          <a:gd name="T11" fmla="*/ 208 h 539"/>
                          <a:gd name="T12" fmla="*/ 861 w 1163"/>
                          <a:gd name="T13" fmla="*/ 42 h 539"/>
                          <a:gd name="T14" fmla="*/ 0 w 1163"/>
                          <a:gd name="T15" fmla="*/ 182 h 539"/>
                          <a:gd name="T16" fmla="*/ 27 w 1163"/>
                          <a:gd name="T17" fmla="*/ 345 h 539"/>
                          <a:gd name="T18" fmla="*/ 280 w 1163"/>
                          <a:gd name="T19" fmla="*/ 539 h 539"/>
                          <a:gd name="T20" fmla="*/ 795 w 1163"/>
                          <a:gd name="T21" fmla="*/ 450 h 53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163" h="539">
                            <a:moveTo>
                              <a:pt x="795" y="450"/>
                            </a:moveTo>
                            <a:lnTo>
                              <a:pt x="1163" y="226"/>
                            </a:lnTo>
                            <a:lnTo>
                              <a:pt x="1127" y="0"/>
                            </a:lnTo>
                            <a:lnTo>
                              <a:pt x="904" y="36"/>
                            </a:lnTo>
                            <a:lnTo>
                              <a:pt x="964" y="150"/>
                            </a:lnTo>
                            <a:lnTo>
                              <a:pt x="905" y="208"/>
                            </a:lnTo>
                            <a:lnTo>
                              <a:pt x="861" y="42"/>
                            </a:lnTo>
                            <a:lnTo>
                              <a:pt x="0" y="182"/>
                            </a:lnTo>
                            <a:lnTo>
                              <a:pt x="27" y="345"/>
                            </a:lnTo>
                            <a:lnTo>
                              <a:pt x="280" y="539"/>
                            </a:lnTo>
                            <a:lnTo>
                              <a:pt x="795" y="450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254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25" name="Freeform 145">
                        <a:extLst>
                          <a:ext uri="{FF2B5EF4-FFF2-40B4-BE49-F238E27FC236}">
                            <a16:creationId xmlns:a16="http://schemas.microsoft.com/office/drawing/2014/main" id="{D5794990-B13D-60C8-B8D2-10EA6B733AC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21" y="2222"/>
                        <a:ext cx="164" cy="651"/>
                      </a:xfrm>
                      <a:custGeom>
                        <a:avLst/>
                        <a:gdLst>
                          <a:gd name="T0" fmla="*/ 105 w 164"/>
                          <a:gd name="T1" fmla="*/ 651 h 651"/>
                          <a:gd name="T2" fmla="*/ 0 w 164"/>
                          <a:gd name="T3" fmla="*/ 0 h 651"/>
                          <a:gd name="T4" fmla="*/ 82 w 164"/>
                          <a:gd name="T5" fmla="*/ 63 h 651"/>
                          <a:gd name="T6" fmla="*/ 164 w 164"/>
                          <a:gd name="T7" fmla="*/ 603 h 651"/>
                          <a:gd name="T8" fmla="*/ 105 w 164"/>
                          <a:gd name="T9" fmla="*/ 651 h 65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64" h="651">
                            <a:moveTo>
                              <a:pt x="105" y="651"/>
                            </a:moveTo>
                            <a:lnTo>
                              <a:pt x="0" y="0"/>
                            </a:lnTo>
                            <a:lnTo>
                              <a:pt x="82" y="63"/>
                            </a:lnTo>
                            <a:lnTo>
                              <a:pt x="164" y="603"/>
                            </a:lnTo>
                            <a:lnTo>
                              <a:pt x="105" y="651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254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26" name="Freeform 146">
                        <a:extLst>
                          <a:ext uri="{FF2B5EF4-FFF2-40B4-BE49-F238E27FC236}">
                            <a16:creationId xmlns:a16="http://schemas.microsoft.com/office/drawing/2014/main" id="{C6D67E11-A5F8-9921-498E-3D950A6C9C7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3" y="2652"/>
                        <a:ext cx="62" cy="113"/>
                      </a:xfrm>
                      <a:custGeom>
                        <a:avLst/>
                        <a:gdLst>
                          <a:gd name="T0" fmla="*/ 62 w 62"/>
                          <a:gd name="T1" fmla="*/ 105 h 113"/>
                          <a:gd name="T2" fmla="*/ 16 w 62"/>
                          <a:gd name="T3" fmla="*/ 113 h 113"/>
                          <a:gd name="T4" fmla="*/ 0 w 62"/>
                          <a:gd name="T5" fmla="*/ 7 h 113"/>
                          <a:gd name="T6" fmla="*/ 47 w 62"/>
                          <a:gd name="T7" fmla="*/ 0 h 113"/>
                          <a:gd name="T8" fmla="*/ 62 w 62"/>
                          <a:gd name="T9" fmla="*/ 105 h 11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62" h="113">
                            <a:moveTo>
                              <a:pt x="62" y="105"/>
                            </a:moveTo>
                            <a:lnTo>
                              <a:pt x="16" y="113"/>
                            </a:lnTo>
                            <a:lnTo>
                              <a:pt x="0" y="7"/>
                            </a:lnTo>
                            <a:lnTo>
                              <a:pt x="47" y="0"/>
                            </a:lnTo>
                            <a:lnTo>
                              <a:pt x="62" y="105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254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27" name="Freeform 147">
                        <a:extLst>
                          <a:ext uri="{FF2B5EF4-FFF2-40B4-BE49-F238E27FC236}">
                            <a16:creationId xmlns:a16="http://schemas.microsoft.com/office/drawing/2014/main" id="{5BC0D31A-4D71-0B52-ACA6-08EEB676836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04" y="2558"/>
                        <a:ext cx="143" cy="295"/>
                      </a:xfrm>
                      <a:custGeom>
                        <a:avLst/>
                        <a:gdLst>
                          <a:gd name="T0" fmla="*/ 27 w 143"/>
                          <a:gd name="T1" fmla="*/ 210 h 295"/>
                          <a:gd name="T2" fmla="*/ 39 w 143"/>
                          <a:gd name="T3" fmla="*/ 295 h 295"/>
                          <a:gd name="T4" fmla="*/ 143 w 143"/>
                          <a:gd name="T5" fmla="*/ 162 h 295"/>
                          <a:gd name="T6" fmla="*/ 132 w 143"/>
                          <a:gd name="T7" fmla="*/ 93 h 295"/>
                          <a:gd name="T8" fmla="*/ 0 w 143"/>
                          <a:gd name="T9" fmla="*/ 0 h 295"/>
                          <a:gd name="T10" fmla="*/ 13 w 143"/>
                          <a:gd name="T11" fmla="*/ 93 h 295"/>
                          <a:gd name="T12" fmla="*/ 92 w 143"/>
                          <a:gd name="T13" fmla="*/ 135 h 295"/>
                          <a:gd name="T14" fmla="*/ 27 w 143"/>
                          <a:gd name="T15" fmla="*/ 210 h 29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143" h="295">
                            <a:moveTo>
                              <a:pt x="27" y="210"/>
                            </a:moveTo>
                            <a:lnTo>
                              <a:pt x="39" y="295"/>
                            </a:lnTo>
                            <a:lnTo>
                              <a:pt x="143" y="162"/>
                            </a:lnTo>
                            <a:lnTo>
                              <a:pt x="132" y="93"/>
                            </a:lnTo>
                            <a:lnTo>
                              <a:pt x="0" y="0"/>
                            </a:lnTo>
                            <a:lnTo>
                              <a:pt x="13" y="93"/>
                            </a:lnTo>
                            <a:lnTo>
                              <a:pt x="92" y="135"/>
                            </a:lnTo>
                            <a:lnTo>
                              <a:pt x="27" y="210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28" name="Freeform 148">
                        <a:extLst>
                          <a:ext uri="{FF2B5EF4-FFF2-40B4-BE49-F238E27FC236}">
                            <a16:creationId xmlns:a16="http://schemas.microsoft.com/office/drawing/2014/main" id="{E71A204E-89F8-7415-675D-A399A6885D3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14" y="2691"/>
                        <a:ext cx="648" cy="215"/>
                      </a:xfrm>
                      <a:custGeom>
                        <a:avLst/>
                        <a:gdLst>
                          <a:gd name="T0" fmla="*/ 648 w 648"/>
                          <a:gd name="T1" fmla="*/ 130 h 215"/>
                          <a:gd name="T2" fmla="*/ 0 w 648"/>
                          <a:gd name="T3" fmla="*/ 215 h 215"/>
                          <a:gd name="T4" fmla="*/ 104 w 648"/>
                          <a:gd name="T5" fmla="*/ 67 h 215"/>
                          <a:gd name="T6" fmla="*/ 97 w 648"/>
                          <a:gd name="T7" fmla="*/ 19 h 215"/>
                          <a:gd name="T8" fmla="*/ 211 w 648"/>
                          <a:gd name="T9" fmla="*/ 0 h 215"/>
                          <a:gd name="T10" fmla="*/ 374 w 648"/>
                          <a:gd name="T11" fmla="*/ 33 h 215"/>
                          <a:gd name="T12" fmla="*/ 519 w 648"/>
                          <a:gd name="T13" fmla="*/ 11 h 215"/>
                          <a:gd name="T14" fmla="*/ 648 w 648"/>
                          <a:gd name="T15" fmla="*/ 130 h 21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648" h="215">
                            <a:moveTo>
                              <a:pt x="648" y="130"/>
                            </a:moveTo>
                            <a:lnTo>
                              <a:pt x="0" y="215"/>
                            </a:lnTo>
                            <a:lnTo>
                              <a:pt x="104" y="67"/>
                            </a:lnTo>
                            <a:lnTo>
                              <a:pt x="97" y="19"/>
                            </a:lnTo>
                            <a:lnTo>
                              <a:pt x="211" y="0"/>
                            </a:lnTo>
                            <a:lnTo>
                              <a:pt x="374" y="33"/>
                            </a:lnTo>
                            <a:lnTo>
                              <a:pt x="519" y="11"/>
                            </a:lnTo>
                            <a:lnTo>
                              <a:pt x="648" y="130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254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29" name="Freeform 149">
                        <a:extLst>
                          <a:ext uri="{FF2B5EF4-FFF2-40B4-BE49-F238E27FC236}">
                            <a16:creationId xmlns:a16="http://schemas.microsoft.com/office/drawing/2014/main" id="{DD2BC455-7C10-DF92-E53A-8B1C61105AD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27" y="2272"/>
                        <a:ext cx="646" cy="452"/>
                      </a:xfrm>
                      <a:custGeom>
                        <a:avLst/>
                        <a:gdLst>
                          <a:gd name="T0" fmla="*/ 601 w 646"/>
                          <a:gd name="T1" fmla="*/ 428 h 452"/>
                          <a:gd name="T2" fmla="*/ 578 w 646"/>
                          <a:gd name="T3" fmla="*/ 311 h 452"/>
                          <a:gd name="T4" fmla="*/ 619 w 646"/>
                          <a:gd name="T5" fmla="*/ 255 h 452"/>
                          <a:gd name="T6" fmla="*/ 614 w 646"/>
                          <a:gd name="T7" fmla="*/ 226 h 452"/>
                          <a:gd name="T8" fmla="*/ 586 w 646"/>
                          <a:gd name="T9" fmla="*/ 231 h 452"/>
                          <a:gd name="T10" fmla="*/ 564 w 646"/>
                          <a:gd name="T11" fmla="*/ 215 h 452"/>
                          <a:gd name="T12" fmla="*/ 540 w 646"/>
                          <a:gd name="T13" fmla="*/ 194 h 452"/>
                          <a:gd name="T14" fmla="*/ 552 w 646"/>
                          <a:gd name="T15" fmla="*/ 182 h 452"/>
                          <a:gd name="T16" fmla="*/ 539 w 646"/>
                          <a:gd name="T17" fmla="*/ 116 h 452"/>
                          <a:gd name="T18" fmla="*/ 552 w 646"/>
                          <a:gd name="T19" fmla="*/ 76 h 452"/>
                          <a:gd name="T20" fmla="*/ 591 w 646"/>
                          <a:gd name="T21" fmla="*/ 70 h 452"/>
                          <a:gd name="T22" fmla="*/ 594 w 646"/>
                          <a:gd name="T23" fmla="*/ 98 h 452"/>
                          <a:gd name="T24" fmla="*/ 623 w 646"/>
                          <a:gd name="T25" fmla="*/ 96 h 452"/>
                          <a:gd name="T26" fmla="*/ 646 w 646"/>
                          <a:gd name="T27" fmla="*/ 50 h 452"/>
                          <a:gd name="T28" fmla="*/ 580 w 646"/>
                          <a:gd name="T29" fmla="*/ 0 h 452"/>
                          <a:gd name="T30" fmla="*/ 491 w 646"/>
                          <a:gd name="T31" fmla="*/ 16 h 452"/>
                          <a:gd name="T32" fmla="*/ 450 w 646"/>
                          <a:gd name="T33" fmla="*/ 52 h 452"/>
                          <a:gd name="T34" fmla="*/ 364 w 646"/>
                          <a:gd name="T35" fmla="*/ 66 h 452"/>
                          <a:gd name="T36" fmla="*/ 366 w 646"/>
                          <a:gd name="T37" fmla="*/ 86 h 452"/>
                          <a:gd name="T38" fmla="*/ 0 w 646"/>
                          <a:gd name="T39" fmla="*/ 144 h 452"/>
                          <a:gd name="T40" fmla="*/ 4 w 646"/>
                          <a:gd name="T41" fmla="*/ 174 h 452"/>
                          <a:gd name="T42" fmla="*/ 43 w 646"/>
                          <a:gd name="T43" fmla="*/ 167 h 452"/>
                          <a:gd name="T44" fmla="*/ 57 w 646"/>
                          <a:gd name="T45" fmla="*/ 263 h 452"/>
                          <a:gd name="T46" fmla="*/ 152 w 646"/>
                          <a:gd name="T47" fmla="*/ 350 h 452"/>
                          <a:gd name="T48" fmla="*/ 180 w 646"/>
                          <a:gd name="T49" fmla="*/ 436 h 452"/>
                          <a:gd name="T50" fmla="*/ 293 w 646"/>
                          <a:gd name="T51" fmla="*/ 419 h 452"/>
                          <a:gd name="T52" fmla="*/ 458 w 646"/>
                          <a:gd name="T53" fmla="*/ 452 h 452"/>
                          <a:gd name="T54" fmla="*/ 601 w 646"/>
                          <a:gd name="T55" fmla="*/ 428 h 45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</a:cxnLst>
                        <a:rect l="0" t="0" r="r" b="b"/>
                        <a:pathLst>
                          <a:path w="646" h="452">
                            <a:moveTo>
                              <a:pt x="601" y="428"/>
                            </a:moveTo>
                            <a:lnTo>
                              <a:pt x="578" y="311"/>
                            </a:lnTo>
                            <a:lnTo>
                              <a:pt x="619" y="255"/>
                            </a:lnTo>
                            <a:lnTo>
                              <a:pt x="614" y="226"/>
                            </a:lnTo>
                            <a:lnTo>
                              <a:pt x="586" y="231"/>
                            </a:lnTo>
                            <a:lnTo>
                              <a:pt x="564" y="215"/>
                            </a:lnTo>
                            <a:lnTo>
                              <a:pt x="540" y="194"/>
                            </a:lnTo>
                            <a:lnTo>
                              <a:pt x="552" y="182"/>
                            </a:lnTo>
                            <a:lnTo>
                              <a:pt x="539" y="116"/>
                            </a:lnTo>
                            <a:lnTo>
                              <a:pt x="552" y="76"/>
                            </a:lnTo>
                            <a:lnTo>
                              <a:pt x="591" y="70"/>
                            </a:lnTo>
                            <a:lnTo>
                              <a:pt x="594" y="98"/>
                            </a:lnTo>
                            <a:lnTo>
                              <a:pt x="623" y="96"/>
                            </a:lnTo>
                            <a:lnTo>
                              <a:pt x="646" y="50"/>
                            </a:lnTo>
                            <a:lnTo>
                              <a:pt x="580" y="0"/>
                            </a:lnTo>
                            <a:lnTo>
                              <a:pt x="491" y="16"/>
                            </a:lnTo>
                            <a:lnTo>
                              <a:pt x="450" y="52"/>
                            </a:lnTo>
                            <a:lnTo>
                              <a:pt x="364" y="66"/>
                            </a:lnTo>
                            <a:lnTo>
                              <a:pt x="366" y="86"/>
                            </a:lnTo>
                            <a:lnTo>
                              <a:pt x="0" y="144"/>
                            </a:lnTo>
                            <a:lnTo>
                              <a:pt x="4" y="174"/>
                            </a:lnTo>
                            <a:lnTo>
                              <a:pt x="43" y="167"/>
                            </a:lnTo>
                            <a:lnTo>
                              <a:pt x="57" y="263"/>
                            </a:lnTo>
                            <a:lnTo>
                              <a:pt x="152" y="350"/>
                            </a:lnTo>
                            <a:lnTo>
                              <a:pt x="180" y="436"/>
                            </a:lnTo>
                            <a:lnTo>
                              <a:pt x="293" y="419"/>
                            </a:lnTo>
                            <a:lnTo>
                              <a:pt x="458" y="452"/>
                            </a:lnTo>
                            <a:lnTo>
                              <a:pt x="601" y="42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30" name="Freeform 150">
                        <a:extLst>
                          <a:ext uri="{FF2B5EF4-FFF2-40B4-BE49-F238E27FC236}">
                            <a16:creationId xmlns:a16="http://schemas.microsoft.com/office/drawing/2014/main" id="{455732C8-5558-8F1A-FC16-A1FCE4A5379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88" y="1898"/>
                        <a:ext cx="243" cy="262"/>
                      </a:xfrm>
                      <a:custGeom>
                        <a:avLst/>
                        <a:gdLst>
                          <a:gd name="T0" fmla="*/ 52 w 243"/>
                          <a:gd name="T1" fmla="*/ 262 h 262"/>
                          <a:gd name="T2" fmla="*/ 243 w 243"/>
                          <a:gd name="T3" fmla="*/ 98 h 262"/>
                          <a:gd name="T4" fmla="*/ 229 w 243"/>
                          <a:gd name="T5" fmla="*/ 0 h 262"/>
                          <a:gd name="T6" fmla="*/ 0 w 243"/>
                          <a:gd name="T7" fmla="*/ 214 h 262"/>
                          <a:gd name="T8" fmla="*/ 52 w 243"/>
                          <a:gd name="T9" fmla="*/ 262 h 26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43" h="262">
                            <a:moveTo>
                              <a:pt x="52" y="262"/>
                            </a:moveTo>
                            <a:lnTo>
                              <a:pt x="243" y="98"/>
                            </a:lnTo>
                            <a:lnTo>
                              <a:pt x="229" y="0"/>
                            </a:lnTo>
                            <a:lnTo>
                              <a:pt x="0" y="214"/>
                            </a:lnTo>
                            <a:lnTo>
                              <a:pt x="52" y="262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31" name="Freeform 151">
                        <a:extLst>
                          <a:ext uri="{FF2B5EF4-FFF2-40B4-BE49-F238E27FC236}">
                            <a16:creationId xmlns:a16="http://schemas.microsoft.com/office/drawing/2014/main" id="{20F28CE2-6214-16C7-36E3-3E95C94B9B3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61" y="1882"/>
                        <a:ext cx="124" cy="94"/>
                      </a:xfrm>
                      <a:custGeom>
                        <a:avLst/>
                        <a:gdLst>
                          <a:gd name="T0" fmla="*/ 124 w 124"/>
                          <a:gd name="T1" fmla="*/ 44 h 94"/>
                          <a:gd name="T2" fmla="*/ 72 w 124"/>
                          <a:gd name="T3" fmla="*/ 94 h 94"/>
                          <a:gd name="T4" fmla="*/ 0 w 124"/>
                          <a:gd name="T5" fmla="*/ 16 h 94"/>
                          <a:gd name="T6" fmla="*/ 83 w 124"/>
                          <a:gd name="T7" fmla="*/ 0 h 94"/>
                          <a:gd name="T8" fmla="*/ 124 w 124"/>
                          <a:gd name="T9" fmla="*/ 44 h 9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24" h="94">
                            <a:moveTo>
                              <a:pt x="124" y="44"/>
                            </a:moveTo>
                            <a:lnTo>
                              <a:pt x="72" y="94"/>
                            </a:lnTo>
                            <a:lnTo>
                              <a:pt x="0" y="16"/>
                            </a:lnTo>
                            <a:lnTo>
                              <a:pt x="83" y="0"/>
                            </a:lnTo>
                            <a:lnTo>
                              <a:pt x="124" y="44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32" name="Freeform 152">
                        <a:extLst>
                          <a:ext uri="{FF2B5EF4-FFF2-40B4-BE49-F238E27FC236}">
                            <a16:creationId xmlns:a16="http://schemas.microsoft.com/office/drawing/2014/main" id="{3295B0E8-30B7-2037-9961-F6CED22881D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47" y="1925"/>
                        <a:ext cx="233" cy="296"/>
                      </a:xfrm>
                      <a:custGeom>
                        <a:avLst/>
                        <a:gdLst>
                          <a:gd name="T0" fmla="*/ 233 w 233"/>
                          <a:gd name="T1" fmla="*/ 270 h 296"/>
                          <a:gd name="T2" fmla="*/ 114 w 233"/>
                          <a:gd name="T3" fmla="*/ 170 h 296"/>
                          <a:gd name="T4" fmla="*/ 41 w 233"/>
                          <a:gd name="T5" fmla="*/ 0 h 296"/>
                          <a:gd name="T6" fmla="*/ 0 w 233"/>
                          <a:gd name="T7" fmla="*/ 5 h 296"/>
                          <a:gd name="T8" fmla="*/ 74 w 233"/>
                          <a:gd name="T9" fmla="*/ 196 h 296"/>
                          <a:gd name="T10" fmla="*/ 187 w 233"/>
                          <a:gd name="T11" fmla="*/ 296 h 296"/>
                          <a:gd name="T12" fmla="*/ 233 w 233"/>
                          <a:gd name="T13" fmla="*/ 270 h 29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33" h="296">
                            <a:moveTo>
                              <a:pt x="233" y="270"/>
                            </a:moveTo>
                            <a:lnTo>
                              <a:pt x="114" y="170"/>
                            </a:lnTo>
                            <a:lnTo>
                              <a:pt x="41" y="0"/>
                            </a:lnTo>
                            <a:lnTo>
                              <a:pt x="0" y="5"/>
                            </a:lnTo>
                            <a:lnTo>
                              <a:pt x="74" y="196"/>
                            </a:lnTo>
                            <a:lnTo>
                              <a:pt x="187" y="296"/>
                            </a:lnTo>
                            <a:lnTo>
                              <a:pt x="233" y="270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33" name="Freeform 153">
                        <a:extLst>
                          <a:ext uri="{FF2B5EF4-FFF2-40B4-BE49-F238E27FC236}">
                            <a16:creationId xmlns:a16="http://schemas.microsoft.com/office/drawing/2014/main" id="{AC78F46D-CEE2-C720-8FD0-DAB65179472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69" y="2035"/>
                        <a:ext cx="182" cy="229"/>
                      </a:xfrm>
                      <a:custGeom>
                        <a:avLst/>
                        <a:gdLst>
                          <a:gd name="T0" fmla="*/ 182 w 182"/>
                          <a:gd name="T1" fmla="*/ 197 h 229"/>
                          <a:gd name="T2" fmla="*/ 158 w 182"/>
                          <a:gd name="T3" fmla="*/ 229 h 229"/>
                          <a:gd name="T4" fmla="*/ 16 w 182"/>
                          <a:gd name="T5" fmla="*/ 114 h 229"/>
                          <a:gd name="T6" fmla="*/ 0 w 182"/>
                          <a:gd name="T7" fmla="*/ 8 h 229"/>
                          <a:gd name="T8" fmla="*/ 35 w 182"/>
                          <a:gd name="T9" fmla="*/ 0 h 229"/>
                          <a:gd name="T10" fmla="*/ 51 w 182"/>
                          <a:gd name="T11" fmla="*/ 94 h 229"/>
                          <a:gd name="T12" fmla="*/ 182 w 182"/>
                          <a:gd name="T13" fmla="*/ 197 h 22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82" h="229">
                            <a:moveTo>
                              <a:pt x="182" y="197"/>
                            </a:moveTo>
                            <a:lnTo>
                              <a:pt x="158" y="229"/>
                            </a:lnTo>
                            <a:lnTo>
                              <a:pt x="16" y="114"/>
                            </a:lnTo>
                            <a:lnTo>
                              <a:pt x="0" y="8"/>
                            </a:lnTo>
                            <a:lnTo>
                              <a:pt x="35" y="0"/>
                            </a:lnTo>
                            <a:lnTo>
                              <a:pt x="51" y="94"/>
                            </a:lnTo>
                            <a:lnTo>
                              <a:pt x="182" y="197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34" name="Freeform 154">
                        <a:extLst>
                          <a:ext uri="{FF2B5EF4-FFF2-40B4-BE49-F238E27FC236}">
                            <a16:creationId xmlns:a16="http://schemas.microsoft.com/office/drawing/2014/main" id="{2AD69F8F-C94F-049E-F9BF-098A4F886CE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57" y="2018"/>
                        <a:ext cx="136" cy="174"/>
                      </a:xfrm>
                      <a:custGeom>
                        <a:avLst/>
                        <a:gdLst>
                          <a:gd name="T0" fmla="*/ 116 w 136"/>
                          <a:gd name="T1" fmla="*/ 174 h 174"/>
                          <a:gd name="T2" fmla="*/ 14 w 136"/>
                          <a:gd name="T3" fmla="*/ 92 h 174"/>
                          <a:gd name="T4" fmla="*/ 0 w 136"/>
                          <a:gd name="T5" fmla="*/ 9 h 174"/>
                          <a:gd name="T6" fmla="*/ 41 w 136"/>
                          <a:gd name="T7" fmla="*/ 0 h 174"/>
                          <a:gd name="T8" fmla="*/ 57 w 136"/>
                          <a:gd name="T9" fmla="*/ 84 h 174"/>
                          <a:gd name="T10" fmla="*/ 136 w 136"/>
                          <a:gd name="T11" fmla="*/ 145 h 174"/>
                          <a:gd name="T12" fmla="*/ 116 w 136"/>
                          <a:gd name="T13" fmla="*/ 174 h 1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36" h="174">
                            <a:moveTo>
                              <a:pt x="116" y="174"/>
                            </a:moveTo>
                            <a:lnTo>
                              <a:pt x="14" y="92"/>
                            </a:lnTo>
                            <a:lnTo>
                              <a:pt x="0" y="9"/>
                            </a:lnTo>
                            <a:lnTo>
                              <a:pt x="41" y="0"/>
                            </a:lnTo>
                            <a:lnTo>
                              <a:pt x="57" y="84"/>
                            </a:lnTo>
                            <a:lnTo>
                              <a:pt x="136" y="145"/>
                            </a:lnTo>
                            <a:lnTo>
                              <a:pt x="116" y="174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35" name="Freeform 155">
                        <a:extLst>
                          <a:ext uri="{FF2B5EF4-FFF2-40B4-BE49-F238E27FC236}">
                            <a16:creationId xmlns:a16="http://schemas.microsoft.com/office/drawing/2014/main" id="{8F15D024-5ED2-AB44-FF83-6349F91F7E1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51" y="1944"/>
                        <a:ext cx="217" cy="180"/>
                      </a:xfrm>
                      <a:custGeom>
                        <a:avLst/>
                        <a:gdLst>
                          <a:gd name="T0" fmla="*/ 217 w 217"/>
                          <a:gd name="T1" fmla="*/ 0 h 180"/>
                          <a:gd name="T2" fmla="*/ 205 w 217"/>
                          <a:gd name="T3" fmla="*/ 99 h 180"/>
                          <a:gd name="T4" fmla="*/ 160 w 217"/>
                          <a:gd name="T5" fmla="*/ 156 h 180"/>
                          <a:gd name="T6" fmla="*/ 0 w 217"/>
                          <a:gd name="T7" fmla="*/ 180 h 180"/>
                          <a:gd name="T8" fmla="*/ 18 w 217"/>
                          <a:gd name="T9" fmla="*/ 70 h 180"/>
                          <a:gd name="T10" fmla="*/ 17 w 217"/>
                          <a:gd name="T11" fmla="*/ 33 h 180"/>
                          <a:gd name="T12" fmla="*/ 217 w 217"/>
                          <a:gd name="T13" fmla="*/ 0 h 1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17" h="180">
                            <a:moveTo>
                              <a:pt x="217" y="0"/>
                            </a:moveTo>
                            <a:lnTo>
                              <a:pt x="205" y="99"/>
                            </a:lnTo>
                            <a:lnTo>
                              <a:pt x="160" y="156"/>
                            </a:lnTo>
                            <a:lnTo>
                              <a:pt x="0" y="180"/>
                            </a:lnTo>
                            <a:lnTo>
                              <a:pt x="18" y="70"/>
                            </a:lnTo>
                            <a:lnTo>
                              <a:pt x="17" y="33"/>
                            </a:lnTo>
                            <a:lnTo>
                              <a:pt x="217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36" name="Freeform 156">
                        <a:extLst>
                          <a:ext uri="{FF2B5EF4-FFF2-40B4-BE49-F238E27FC236}">
                            <a16:creationId xmlns:a16="http://schemas.microsoft.com/office/drawing/2014/main" id="{446F7364-C8E6-BAE3-2091-01CD29F1648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85" y="1951"/>
                        <a:ext cx="305" cy="225"/>
                      </a:xfrm>
                      <a:custGeom>
                        <a:avLst/>
                        <a:gdLst>
                          <a:gd name="T0" fmla="*/ 288 w 305"/>
                          <a:gd name="T1" fmla="*/ 0 h 225"/>
                          <a:gd name="T2" fmla="*/ 305 w 305"/>
                          <a:gd name="T3" fmla="*/ 113 h 225"/>
                          <a:gd name="T4" fmla="*/ 252 w 305"/>
                          <a:gd name="T5" fmla="*/ 183 h 225"/>
                          <a:gd name="T6" fmla="*/ 0 w 305"/>
                          <a:gd name="T7" fmla="*/ 225 h 225"/>
                          <a:gd name="T8" fmla="*/ 34 w 305"/>
                          <a:gd name="T9" fmla="*/ 125 h 225"/>
                          <a:gd name="T10" fmla="*/ 44 w 305"/>
                          <a:gd name="T11" fmla="*/ 34 h 225"/>
                          <a:gd name="T12" fmla="*/ 83 w 305"/>
                          <a:gd name="T13" fmla="*/ 28 h 225"/>
                          <a:gd name="T14" fmla="*/ 82 w 305"/>
                          <a:gd name="T15" fmla="*/ 65 h 225"/>
                          <a:gd name="T16" fmla="*/ 66 w 305"/>
                          <a:gd name="T17" fmla="*/ 175 h 225"/>
                          <a:gd name="T18" fmla="*/ 228 w 305"/>
                          <a:gd name="T19" fmla="*/ 149 h 225"/>
                          <a:gd name="T20" fmla="*/ 277 w 305"/>
                          <a:gd name="T21" fmla="*/ 92 h 225"/>
                          <a:gd name="T22" fmla="*/ 288 w 305"/>
                          <a:gd name="T23" fmla="*/ 0 h 22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</a:cxnLst>
                        <a:rect l="0" t="0" r="r" b="b"/>
                        <a:pathLst>
                          <a:path w="305" h="225">
                            <a:moveTo>
                              <a:pt x="288" y="0"/>
                            </a:moveTo>
                            <a:lnTo>
                              <a:pt x="305" y="113"/>
                            </a:lnTo>
                            <a:lnTo>
                              <a:pt x="252" y="183"/>
                            </a:lnTo>
                            <a:lnTo>
                              <a:pt x="0" y="225"/>
                            </a:lnTo>
                            <a:lnTo>
                              <a:pt x="34" y="125"/>
                            </a:lnTo>
                            <a:lnTo>
                              <a:pt x="44" y="34"/>
                            </a:lnTo>
                            <a:lnTo>
                              <a:pt x="83" y="28"/>
                            </a:lnTo>
                            <a:lnTo>
                              <a:pt x="82" y="65"/>
                            </a:lnTo>
                            <a:lnTo>
                              <a:pt x="66" y="175"/>
                            </a:lnTo>
                            <a:lnTo>
                              <a:pt x="228" y="149"/>
                            </a:lnTo>
                            <a:lnTo>
                              <a:pt x="277" y="92"/>
                            </a:lnTo>
                            <a:lnTo>
                              <a:pt x="288" y="0"/>
                            </a:lnTo>
                            <a:close/>
                          </a:path>
                        </a:pathLst>
                      </a:custGeom>
                      <a:solidFill>
                        <a:srgbClr val="FAFD0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37" name="Freeform 157">
                        <a:extLst>
                          <a:ext uri="{FF2B5EF4-FFF2-40B4-BE49-F238E27FC236}">
                            <a16:creationId xmlns:a16="http://schemas.microsoft.com/office/drawing/2014/main" id="{30EECFDD-F955-5BC3-05B9-63F6CCF9E4F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90" y="1942"/>
                        <a:ext cx="410" cy="310"/>
                      </a:xfrm>
                      <a:custGeom>
                        <a:avLst/>
                        <a:gdLst>
                          <a:gd name="T0" fmla="*/ 84 w 410"/>
                          <a:gd name="T1" fmla="*/ 52 h 310"/>
                          <a:gd name="T2" fmla="*/ 60 w 410"/>
                          <a:gd name="T3" fmla="*/ 202 h 310"/>
                          <a:gd name="T4" fmla="*/ 0 w 410"/>
                          <a:gd name="T5" fmla="*/ 310 h 310"/>
                          <a:gd name="T6" fmla="*/ 318 w 410"/>
                          <a:gd name="T7" fmla="*/ 258 h 310"/>
                          <a:gd name="T8" fmla="*/ 410 w 410"/>
                          <a:gd name="T9" fmla="*/ 165 h 310"/>
                          <a:gd name="T10" fmla="*/ 385 w 410"/>
                          <a:gd name="T11" fmla="*/ 0 h 310"/>
                          <a:gd name="T12" fmla="*/ 404 w 410"/>
                          <a:gd name="T13" fmla="*/ 126 h 310"/>
                          <a:gd name="T14" fmla="*/ 345 w 410"/>
                          <a:gd name="T15" fmla="*/ 193 h 310"/>
                          <a:gd name="T16" fmla="*/ 96 w 410"/>
                          <a:gd name="T17" fmla="*/ 233 h 310"/>
                          <a:gd name="T18" fmla="*/ 130 w 410"/>
                          <a:gd name="T19" fmla="*/ 129 h 310"/>
                          <a:gd name="T20" fmla="*/ 139 w 410"/>
                          <a:gd name="T21" fmla="*/ 42 h 310"/>
                          <a:gd name="T22" fmla="*/ 84 w 410"/>
                          <a:gd name="T23" fmla="*/ 52 h 31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</a:cxnLst>
                        <a:rect l="0" t="0" r="r" b="b"/>
                        <a:pathLst>
                          <a:path w="410" h="310">
                            <a:moveTo>
                              <a:pt x="84" y="52"/>
                            </a:moveTo>
                            <a:lnTo>
                              <a:pt x="60" y="202"/>
                            </a:lnTo>
                            <a:lnTo>
                              <a:pt x="0" y="310"/>
                            </a:lnTo>
                            <a:lnTo>
                              <a:pt x="318" y="258"/>
                            </a:lnTo>
                            <a:lnTo>
                              <a:pt x="410" y="165"/>
                            </a:lnTo>
                            <a:lnTo>
                              <a:pt x="385" y="0"/>
                            </a:lnTo>
                            <a:lnTo>
                              <a:pt x="404" y="126"/>
                            </a:lnTo>
                            <a:lnTo>
                              <a:pt x="345" y="193"/>
                            </a:lnTo>
                            <a:lnTo>
                              <a:pt x="96" y="233"/>
                            </a:lnTo>
                            <a:lnTo>
                              <a:pt x="130" y="129"/>
                            </a:lnTo>
                            <a:lnTo>
                              <a:pt x="139" y="42"/>
                            </a:lnTo>
                            <a:lnTo>
                              <a:pt x="84" y="52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38" name="Freeform 158">
                        <a:extLst>
                          <a:ext uri="{FF2B5EF4-FFF2-40B4-BE49-F238E27FC236}">
                            <a16:creationId xmlns:a16="http://schemas.microsoft.com/office/drawing/2014/main" id="{03223152-C978-7626-0E4C-607C9A1D98F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11" y="1992"/>
                        <a:ext cx="496" cy="311"/>
                      </a:xfrm>
                      <a:custGeom>
                        <a:avLst/>
                        <a:gdLst>
                          <a:gd name="T0" fmla="*/ 491 w 496"/>
                          <a:gd name="T1" fmla="*/ 113 h 311"/>
                          <a:gd name="T2" fmla="*/ 496 w 496"/>
                          <a:gd name="T3" fmla="*/ 144 h 311"/>
                          <a:gd name="T4" fmla="*/ 394 w 496"/>
                          <a:gd name="T5" fmla="*/ 250 h 311"/>
                          <a:gd name="T6" fmla="*/ 0 w 496"/>
                          <a:gd name="T7" fmla="*/ 311 h 311"/>
                          <a:gd name="T8" fmla="*/ 92 w 496"/>
                          <a:gd name="T9" fmla="*/ 156 h 311"/>
                          <a:gd name="T10" fmla="*/ 114 w 496"/>
                          <a:gd name="T11" fmla="*/ 5 h 311"/>
                          <a:gd name="T12" fmla="*/ 162 w 496"/>
                          <a:gd name="T13" fmla="*/ 0 h 311"/>
                          <a:gd name="T14" fmla="*/ 140 w 496"/>
                          <a:gd name="T15" fmla="*/ 149 h 311"/>
                          <a:gd name="T16" fmla="*/ 77 w 496"/>
                          <a:gd name="T17" fmla="*/ 260 h 311"/>
                          <a:gd name="T18" fmla="*/ 397 w 496"/>
                          <a:gd name="T19" fmla="*/ 208 h 311"/>
                          <a:gd name="T20" fmla="*/ 491 w 496"/>
                          <a:gd name="T21" fmla="*/ 113 h 31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496" h="311">
                            <a:moveTo>
                              <a:pt x="491" y="113"/>
                            </a:moveTo>
                            <a:lnTo>
                              <a:pt x="496" y="144"/>
                            </a:lnTo>
                            <a:lnTo>
                              <a:pt x="394" y="250"/>
                            </a:lnTo>
                            <a:lnTo>
                              <a:pt x="0" y="311"/>
                            </a:lnTo>
                            <a:lnTo>
                              <a:pt x="92" y="156"/>
                            </a:lnTo>
                            <a:lnTo>
                              <a:pt x="114" y="5"/>
                            </a:lnTo>
                            <a:lnTo>
                              <a:pt x="162" y="0"/>
                            </a:lnTo>
                            <a:lnTo>
                              <a:pt x="140" y="149"/>
                            </a:lnTo>
                            <a:lnTo>
                              <a:pt x="77" y="260"/>
                            </a:lnTo>
                            <a:lnTo>
                              <a:pt x="397" y="208"/>
                            </a:lnTo>
                            <a:lnTo>
                              <a:pt x="491" y="113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39" name="Freeform 159">
                        <a:extLst>
                          <a:ext uri="{FF2B5EF4-FFF2-40B4-BE49-F238E27FC236}">
                            <a16:creationId xmlns:a16="http://schemas.microsoft.com/office/drawing/2014/main" id="{F9EDE8FC-5388-28FF-E6E6-4DB01FEA714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63" y="2260"/>
                        <a:ext cx="127" cy="119"/>
                      </a:xfrm>
                      <a:custGeom>
                        <a:avLst/>
                        <a:gdLst>
                          <a:gd name="T0" fmla="*/ 127 w 127"/>
                          <a:gd name="T1" fmla="*/ 109 h 119"/>
                          <a:gd name="T2" fmla="*/ 117 w 127"/>
                          <a:gd name="T3" fmla="*/ 49 h 119"/>
                          <a:gd name="T4" fmla="*/ 9 w 127"/>
                          <a:gd name="T5" fmla="*/ 66 h 119"/>
                          <a:gd name="T6" fmla="*/ 0 w 127"/>
                          <a:gd name="T7" fmla="*/ 9 h 119"/>
                          <a:gd name="T8" fmla="*/ 53 w 127"/>
                          <a:gd name="T9" fmla="*/ 0 h 119"/>
                          <a:gd name="T10" fmla="*/ 70 w 127"/>
                          <a:gd name="T11" fmla="*/ 119 h 119"/>
                          <a:gd name="T12" fmla="*/ 127 w 127"/>
                          <a:gd name="T13" fmla="*/ 109 h 11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27" h="119">
                            <a:moveTo>
                              <a:pt x="127" y="109"/>
                            </a:moveTo>
                            <a:lnTo>
                              <a:pt x="117" y="49"/>
                            </a:lnTo>
                            <a:lnTo>
                              <a:pt x="9" y="66"/>
                            </a:lnTo>
                            <a:lnTo>
                              <a:pt x="0" y="9"/>
                            </a:lnTo>
                            <a:lnTo>
                              <a:pt x="53" y="0"/>
                            </a:lnTo>
                            <a:lnTo>
                              <a:pt x="70" y="119"/>
                            </a:lnTo>
                            <a:lnTo>
                              <a:pt x="127" y="109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40" name="Freeform 160">
                        <a:extLst>
                          <a:ext uri="{FF2B5EF4-FFF2-40B4-BE49-F238E27FC236}">
                            <a16:creationId xmlns:a16="http://schemas.microsoft.com/office/drawing/2014/main" id="{A7B37CF4-A5D4-E0DA-12EF-E2F078F8596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06" y="2270"/>
                        <a:ext cx="127" cy="116"/>
                      </a:xfrm>
                      <a:custGeom>
                        <a:avLst/>
                        <a:gdLst>
                          <a:gd name="T0" fmla="*/ 127 w 127"/>
                          <a:gd name="T1" fmla="*/ 107 h 116"/>
                          <a:gd name="T2" fmla="*/ 118 w 127"/>
                          <a:gd name="T3" fmla="*/ 48 h 116"/>
                          <a:gd name="T4" fmla="*/ 7 w 127"/>
                          <a:gd name="T5" fmla="*/ 65 h 116"/>
                          <a:gd name="T6" fmla="*/ 0 w 127"/>
                          <a:gd name="T7" fmla="*/ 7 h 116"/>
                          <a:gd name="T8" fmla="*/ 52 w 127"/>
                          <a:gd name="T9" fmla="*/ 0 h 116"/>
                          <a:gd name="T10" fmla="*/ 70 w 127"/>
                          <a:gd name="T11" fmla="*/ 116 h 116"/>
                          <a:gd name="T12" fmla="*/ 127 w 127"/>
                          <a:gd name="T13" fmla="*/ 107 h 11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27" h="116">
                            <a:moveTo>
                              <a:pt x="127" y="107"/>
                            </a:moveTo>
                            <a:lnTo>
                              <a:pt x="118" y="48"/>
                            </a:lnTo>
                            <a:lnTo>
                              <a:pt x="7" y="65"/>
                            </a:lnTo>
                            <a:lnTo>
                              <a:pt x="0" y="7"/>
                            </a:lnTo>
                            <a:lnTo>
                              <a:pt x="52" y="0"/>
                            </a:lnTo>
                            <a:lnTo>
                              <a:pt x="70" y="116"/>
                            </a:lnTo>
                            <a:lnTo>
                              <a:pt x="127" y="107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41" name="Freeform 161">
                        <a:extLst>
                          <a:ext uri="{FF2B5EF4-FFF2-40B4-BE49-F238E27FC236}">
                            <a16:creationId xmlns:a16="http://schemas.microsoft.com/office/drawing/2014/main" id="{299E5907-9F93-BB91-89FE-A21A093FCD0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51" y="2278"/>
                        <a:ext cx="127" cy="119"/>
                      </a:xfrm>
                      <a:custGeom>
                        <a:avLst/>
                        <a:gdLst>
                          <a:gd name="T0" fmla="*/ 127 w 127"/>
                          <a:gd name="T1" fmla="*/ 110 h 119"/>
                          <a:gd name="T2" fmla="*/ 118 w 127"/>
                          <a:gd name="T3" fmla="*/ 49 h 119"/>
                          <a:gd name="T4" fmla="*/ 7 w 127"/>
                          <a:gd name="T5" fmla="*/ 67 h 119"/>
                          <a:gd name="T6" fmla="*/ 0 w 127"/>
                          <a:gd name="T7" fmla="*/ 9 h 119"/>
                          <a:gd name="T8" fmla="*/ 53 w 127"/>
                          <a:gd name="T9" fmla="*/ 0 h 119"/>
                          <a:gd name="T10" fmla="*/ 71 w 127"/>
                          <a:gd name="T11" fmla="*/ 119 h 119"/>
                          <a:gd name="T12" fmla="*/ 127 w 127"/>
                          <a:gd name="T13" fmla="*/ 110 h 11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27" h="119">
                            <a:moveTo>
                              <a:pt x="127" y="110"/>
                            </a:moveTo>
                            <a:lnTo>
                              <a:pt x="118" y="49"/>
                            </a:lnTo>
                            <a:lnTo>
                              <a:pt x="7" y="67"/>
                            </a:lnTo>
                            <a:lnTo>
                              <a:pt x="0" y="9"/>
                            </a:lnTo>
                            <a:lnTo>
                              <a:pt x="53" y="0"/>
                            </a:lnTo>
                            <a:lnTo>
                              <a:pt x="71" y="119"/>
                            </a:lnTo>
                            <a:lnTo>
                              <a:pt x="127" y="110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42" name="Freeform 162">
                        <a:extLst>
                          <a:ext uri="{FF2B5EF4-FFF2-40B4-BE49-F238E27FC236}">
                            <a16:creationId xmlns:a16="http://schemas.microsoft.com/office/drawing/2014/main" id="{04499146-5167-BE88-596D-BC4D73947DC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92" y="2288"/>
                        <a:ext cx="128" cy="120"/>
                      </a:xfrm>
                      <a:custGeom>
                        <a:avLst/>
                        <a:gdLst>
                          <a:gd name="T0" fmla="*/ 128 w 128"/>
                          <a:gd name="T1" fmla="*/ 109 h 120"/>
                          <a:gd name="T2" fmla="*/ 119 w 128"/>
                          <a:gd name="T3" fmla="*/ 49 h 120"/>
                          <a:gd name="T4" fmla="*/ 8 w 128"/>
                          <a:gd name="T5" fmla="*/ 66 h 120"/>
                          <a:gd name="T6" fmla="*/ 0 w 128"/>
                          <a:gd name="T7" fmla="*/ 9 h 120"/>
                          <a:gd name="T8" fmla="*/ 53 w 128"/>
                          <a:gd name="T9" fmla="*/ 0 h 120"/>
                          <a:gd name="T10" fmla="*/ 72 w 128"/>
                          <a:gd name="T11" fmla="*/ 120 h 120"/>
                          <a:gd name="T12" fmla="*/ 128 w 128"/>
                          <a:gd name="T13" fmla="*/ 109 h 1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28" h="120">
                            <a:moveTo>
                              <a:pt x="128" y="109"/>
                            </a:moveTo>
                            <a:lnTo>
                              <a:pt x="119" y="49"/>
                            </a:lnTo>
                            <a:lnTo>
                              <a:pt x="8" y="66"/>
                            </a:lnTo>
                            <a:lnTo>
                              <a:pt x="0" y="9"/>
                            </a:lnTo>
                            <a:lnTo>
                              <a:pt x="53" y="0"/>
                            </a:lnTo>
                            <a:lnTo>
                              <a:pt x="72" y="120"/>
                            </a:lnTo>
                            <a:lnTo>
                              <a:pt x="128" y="109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43" name="Freeform 163">
                        <a:extLst>
                          <a:ext uri="{FF2B5EF4-FFF2-40B4-BE49-F238E27FC236}">
                            <a16:creationId xmlns:a16="http://schemas.microsoft.com/office/drawing/2014/main" id="{D8CD21F3-B3BE-4CB8-8C3F-24116A79992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34" y="2297"/>
                        <a:ext cx="128" cy="118"/>
                      </a:xfrm>
                      <a:custGeom>
                        <a:avLst/>
                        <a:gdLst>
                          <a:gd name="T0" fmla="*/ 128 w 128"/>
                          <a:gd name="T1" fmla="*/ 110 h 118"/>
                          <a:gd name="T2" fmla="*/ 117 w 128"/>
                          <a:gd name="T3" fmla="*/ 49 h 118"/>
                          <a:gd name="T4" fmla="*/ 9 w 128"/>
                          <a:gd name="T5" fmla="*/ 65 h 118"/>
                          <a:gd name="T6" fmla="*/ 0 w 128"/>
                          <a:gd name="T7" fmla="*/ 9 h 118"/>
                          <a:gd name="T8" fmla="*/ 52 w 128"/>
                          <a:gd name="T9" fmla="*/ 0 h 118"/>
                          <a:gd name="T10" fmla="*/ 70 w 128"/>
                          <a:gd name="T11" fmla="*/ 118 h 118"/>
                          <a:gd name="T12" fmla="*/ 128 w 128"/>
                          <a:gd name="T13" fmla="*/ 110 h 11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28" h="118">
                            <a:moveTo>
                              <a:pt x="128" y="110"/>
                            </a:moveTo>
                            <a:lnTo>
                              <a:pt x="117" y="49"/>
                            </a:lnTo>
                            <a:lnTo>
                              <a:pt x="9" y="65"/>
                            </a:lnTo>
                            <a:lnTo>
                              <a:pt x="0" y="9"/>
                            </a:lnTo>
                            <a:lnTo>
                              <a:pt x="52" y="0"/>
                            </a:lnTo>
                            <a:lnTo>
                              <a:pt x="70" y="118"/>
                            </a:lnTo>
                            <a:lnTo>
                              <a:pt x="128" y="110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44" name="Freeform 164">
                        <a:extLst>
                          <a:ext uri="{FF2B5EF4-FFF2-40B4-BE49-F238E27FC236}">
                            <a16:creationId xmlns:a16="http://schemas.microsoft.com/office/drawing/2014/main" id="{15A17B15-4842-39F7-FF5C-DE9DDDD5C44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0" y="2305"/>
                        <a:ext cx="128" cy="118"/>
                      </a:xfrm>
                      <a:custGeom>
                        <a:avLst/>
                        <a:gdLst>
                          <a:gd name="T0" fmla="*/ 128 w 128"/>
                          <a:gd name="T1" fmla="*/ 110 h 118"/>
                          <a:gd name="T2" fmla="*/ 119 w 128"/>
                          <a:gd name="T3" fmla="*/ 49 h 118"/>
                          <a:gd name="T4" fmla="*/ 9 w 128"/>
                          <a:gd name="T5" fmla="*/ 66 h 118"/>
                          <a:gd name="T6" fmla="*/ 0 w 128"/>
                          <a:gd name="T7" fmla="*/ 8 h 118"/>
                          <a:gd name="T8" fmla="*/ 52 w 128"/>
                          <a:gd name="T9" fmla="*/ 0 h 118"/>
                          <a:gd name="T10" fmla="*/ 70 w 128"/>
                          <a:gd name="T11" fmla="*/ 118 h 118"/>
                          <a:gd name="T12" fmla="*/ 128 w 128"/>
                          <a:gd name="T13" fmla="*/ 110 h 11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28" h="118">
                            <a:moveTo>
                              <a:pt x="128" y="110"/>
                            </a:moveTo>
                            <a:lnTo>
                              <a:pt x="119" y="49"/>
                            </a:lnTo>
                            <a:lnTo>
                              <a:pt x="9" y="66"/>
                            </a:lnTo>
                            <a:lnTo>
                              <a:pt x="0" y="8"/>
                            </a:lnTo>
                            <a:lnTo>
                              <a:pt x="52" y="0"/>
                            </a:lnTo>
                            <a:lnTo>
                              <a:pt x="70" y="118"/>
                            </a:lnTo>
                            <a:lnTo>
                              <a:pt x="128" y="11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45" name="Freeform 165">
                        <a:extLst>
                          <a:ext uri="{FF2B5EF4-FFF2-40B4-BE49-F238E27FC236}">
                            <a16:creationId xmlns:a16="http://schemas.microsoft.com/office/drawing/2014/main" id="{EB8511FE-2D2C-9291-88D1-ED44CB7DC4A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27" y="2314"/>
                        <a:ext cx="128" cy="119"/>
                      </a:xfrm>
                      <a:custGeom>
                        <a:avLst/>
                        <a:gdLst>
                          <a:gd name="T0" fmla="*/ 128 w 128"/>
                          <a:gd name="T1" fmla="*/ 109 h 119"/>
                          <a:gd name="T2" fmla="*/ 119 w 128"/>
                          <a:gd name="T3" fmla="*/ 49 h 119"/>
                          <a:gd name="T4" fmla="*/ 9 w 128"/>
                          <a:gd name="T5" fmla="*/ 66 h 119"/>
                          <a:gd name="T6" fmla="*/ 0 w 128"/>
                          <a:gd name="T7" fmla="*/ 9 h 119"/>
                          <a:gd name="T8" fmla="*/ 54 w 128"/>
                          <a:gd name="T9" fmla="*/ 0 h 119"/>
                          <a:gd name="T10" fmla="*/ 70 w 128"/>
                          <a:gd name="T11" fmla="*/ 119 h 119"/>
                          <a:gd name="T12" fmla="*/ 128 w 128"/>
                          <a:gd name="T13" fmla="*/ 109 h 11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28" h="119">
                            <a:moveTo>
                              <a:pt x="128" y="109"/>
                            </a:moveTo>
                            <a:lnTo>
                              <a:pt x="119" y="49"/>
                            </a:lnTo>
                            <a:lnTo>
                              <a:pt x="9" y="66"/>
                            </a:lnTo>
                            <a:lnTo>
                              <a:pt x="0" y="9"/>
                            </a:lnTo>
                            <a:lnTo>
                              <a:pt x="54" y="0"/>
                            </a:lnTo>
                            <a:lnTo>
                              <a:pt x="70" y="119"/>
                            </a:lnTo>
                            <a:lnTo>
                              <a:pt x="128" y="109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46" name="Freeform 166">
                        <a:extLst>
                          <a:ext uri="{FF2B5EF4-FFF2-40B4-BE49-F238E27FC236}">
                            <a16:creationId xmlns:a16="http://schemas.microsoft.com/office/drawing/2014/main" id="{31B58EC9-AE44-70B9-A442-FCB10EAE1B1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72" y="1933"/>
                        <a:ext cx="222" cy="352"/>
                      </a:xfrm>
                      <a:custGeom>
                        <a:avLst/>
                        <a:gdLst>
                          <a:gd name="T0" fmla="*/ 222 w 222"/>
                          <a:gd name="T1" fmla="*/ 317 h 352"/>
                          <a:gd name="T2" fmla="*/ 108 w 222"/>
                          <a:gd name="T3" fmla="*/ 215 h 352"/>
                          <a:gd name="T4" fmla="*/ 39 w 222"/>
                          <a:gd name="T5" fmla="*/ 0 h 352"/>
                          <a:gd name="T6" fmla="*/ 0 w 222"/>
                          <a:gd name="T7" fmla="*/ 10 h 352"/>
                          <a:gd name="T8" fmla="*/ 45 w 222"/>
                          <a:gd name="T9" fmla="*/ 230 h 352"/>
                          <a:gd name="T10" fmla="*/ 159 w 222"/>
                          <a:gd name="T11" fmla="*/ 352 h 352"/>
                          <a:gd name="T12" fmla="*/ 222 w 222"/>
                          <a:gd name="T13" fmla="*/ 317 h 35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22" h="352">
                            <a:moveTo>
                              <a:pt x="222" y="317"/>
                            </a:moveTo>
                            <a:lnTo>
                              <a:pt x="108" y="215"/>
                            </a:lnTo>
                            <a:lnTo>
                              <a:pt x="39" y="0"/>
                            </a:lnTo>
                            <a:lnTo>
                              <a:pt x="0" y="10"/>
                            </a:lnTo>
                            <a:lnTo>
                              <a:pt x="45" y="230"/>
                            </a:lnTo>
                            <a:lnTo>
                              <a:pt x="159" y="352"/>
                            </a:lnTo>
                            <a:lnTo>
                              <a:pt x="222" y="317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47" name="Freeform 167">
                        <a:extLst>
                          <a:ext uri="{FF2B5EF4-FFF2-40B4-BE49-F238E27FC236}">
                            <a16:creationId xmlns:a16="http://schemas.microsoft.com/office/drawing/2014/main" id="{1ED1D525-AC45-313D-F867-864367976C6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16" y="2719"/>
                        <a:ext cx="462" cy="56"/>
                      </a:xfrm>
                      <a:custGeom>
                        <a:avLst/>
                        <a:gdLst>
                          <a:gd name="T0" fmla="*/ 462 w 462"/>
                          <a:gd name="T1" fmla="*/ 27 h 56"/>
                          <a:gd name="T2" fmla="*/ 258 w 462"/>
                          <a:gd name="T3" fmla="*/ 56 h 56"/>
                          <a:gd name="T4" fmla="*/ 111 w 462"/>
                          <a:gd name="T5" fmla="*/ 23 h 56"/>
                          <a:gd name="T6" fmla="*/ 5 w 462"/>
                          <a:gd name="T7" fmla="*/ 40 h 56"/>
                          <a:gd name="T8" fmla="*/ 0 w 462"/>
                          <a:gd name="T9" fmla="*/ 16 h 56"/>
                          <a:gd name="T10" fmla="*/ 106 w 462"/>
                          <a:gd name="T11" fmla="*/ 0 h 56"/>
                          <a:gd name="T12" fmla="*/ 260 w 462"/>
                          <a:gd name="T13" fmla="*/ 34 h 56"/>
                          <a:gd name="T14" fmla="*/ 439 w 462"/>
                          <a:gd name="T15" fmla="*/ 6 h 56"/>
                          <a:gd name="T16" fmla="*/ 462 w 462"/>
                          <a:gd name="T17" fmla="*/ 27 h 5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462" h="56">
                            <a:moveTo>
                              <a:pt x="462" y="27"/>
                            </a:moveTo>
                            <a:lnTo>
                              <a:pt x="258" y="56"/>
                            </a:lnTo>
                            <a:lnTo>
                              <a:pt x="111" y="23"/>
                            </a:lnTo>
                            <a:lnTo>
                              <a:pt x="5" y="40"/>
                            </a:lnTo>
                            <a:lnTo>
                              <a:pt x="0" y="16"/>
                            </a:lnTo>
                            <a:lnTo>
                              <a:pt x="106" y="0"/>
                            </a:lnTo>
                            <a:lnTo>
                              <a:pt x="260" y="34"/>
                            </a:lnTo>
                            <a:lnTo>
                              <a:pt x="439" y="6"/>
                            </a:lnTo>
                            <a:lnTo>
                              <a:pt x="462" y="27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48" name="Freeform 168">
                        <a:extLst>
                          <a:ext uri="{FF2B5EF4-FFF2-40B4-BE49-F238E27FC236}">
                            <a16:creationId xmlns:a16="http://schemas.microsoft.com/office/drawing/2014/main" id="{C6E9F41A-BE7F-0561-E8C9-9510A309BBB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90" y="2415"/>
                        <a:ext cx="161" cy="297"/>
                      </a:xfrm>
                      <a:custGeom>
                        <a:avLst/>
                        <a:gdLst>
                          <a:gd name="T0" fmla="*/ 131 w 161"/>
                          <a:gd name="T1" fmla="*/ 297 h 297"/>
                          <a:gd name="T2" fmla="*/ 114 w 161"/>
                          <a:gd name="T3" fmla="*/ 200 h 297"/>
                          <a:gd name="T4" fmla="*/ 14 w 161"/>
                          <a:gd name="T5" fmla="*/ 109 h 297"/>
                          <a:gd name="T6" fmla="*/ 0 w 161"/>
                          <a:gd name="T7" fmla="*/ 10 h 297"/>
                          <a:gd name="T8" fmla="*/ 27 w 161"/>
                          <a:gd name="T9" fmla="*/ 0 h 297"/>
                          <a:gd name="T10" fmla="*/ 41 w 161"/>
                          <a:gd name="T11" fmla="*/ 101 h 297"/>
                          <a:gd name="T12" fmla="*/ 143 w 161"/>
                          <a:gd name="T13" fmla="*/ 195 h 297"/>
                          <a:gd name="T14" fmla="*/ 161 w 161"/>
                          <a:gd name="T15" fmla="*/ 290 h 297"/>
                          <a:gd name="T16" fmla="*/ 131 w 161"/>
                          <a:gd name="T17" fmla="*/ 297 h 29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61" h="297">
                            <a:moveTo>
                              <a:pt x="131" y="297"/>
                            </a:moveTo>
                            <a:lnTo>
                              <a:pt x="114" y="200"/>
                            </a:lnTo>
                            <a:lnTo>
                              <a:pt x="14" y="109"/>
                            </a:lnTo>
                            <a:lnTo>
                              <a:pt x="0" y="10"/>
                            </a:lnTo>
                            <a:lnTo>
                              <a:pt x="27" y="0"/>
                            </a:lnTo>
                            <a:lnTo>
                              <a:pt x="41" y="101"/>
                            </a:lnTo>
                            <a:lnTo>
                              <a:pt x="143" y="195"/>
                            </a:lnTo>
                            <a:lnTo>
                              <a:pt x="161" y="290"/>
                            </a:lnTo>
                            <a:lnTo>
                              <a:pt x="131" y="29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49" name="Freeform 169">
                        <a:extLst>
                          <a:ext uri="{FF2B5EF4-FFF2-40B4-BE49-F238E27FC236}">
                            <a16:creationId xmlns:a16="http://schemas.microsoft.com/office/drawing/2014/main" id="{8F879403-6800-A47C-AFEE-1777AB48D11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56" y="2405"/>
                        <a:ext cx="159" cy="298"/>
                      </a:xfrm>
                      <a:custGeom>
                        <a:avLst/>
                        <a:gdLst>
                          <a:gd name="T0" fmla="*/ 125 w 159"/>
                          <a:gd name="T1" fmla="*/ 298 h 298"/>
                          <a:gd name="T2" fmla="*/ 111 w 159"/>
                          <a:gd name="T3" fmla="*/ 196 h 298"/>
                          <a:gd name="T4" fmla="*/ 14 w 159"/>
                          <a:gd name="T5" fmla="*/ 104 h 298"/>
                          <a:gd name="T6" fmla="*/ 0 w 159"/>
                          <a:gd name="T7" fmla="*/ 10 h 298"/>
                          <a:gd name="T8" fmla="*/ 37 w 159"/>
                          <a:gd name="T9" fmla="*/ 0 h 298"/>
                          <a:gd name="T10" fmla="*/ 48 w 159"/>
                          <a:gd name="T11" fmla="*/ 98 h 298"/>
                          <a:gd name="T12" fmla="*/ 143 w 159"/>
                          <a:gd name="T13" fmla="*/ 191 h 298"/>
                          <a:gd name="T14" fmla="*/ 159 w 159"/>
                          <a:gd name="T15" fmla="*/ 296 h 298"/>
                          <a:gd name="T16" fmla="*/ 125 w 159"/>
                          <a:gd name="T17" fmla="*/ 298 h 29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59" h="298">
                            <a:moveTo>
                              <a:pt x="125" y="298"/>
                            </a:moveTo>
                            <a:lnTo>
                              <a:pt x="111" y="196"/>
                            </a:lnTo>
                            <a:lnTo>
                              <a:pt x="14" y="104"/>
                            </a:lnTo>
                            <a:lnTo>
                              <a:pt x="0" y="10"/>
                            </a:lnTo>
                            <a:lnTo>
                              <a:pt x="37" y="0"/>
                            </a:lnTo>
                            <a:lnTo>
                              <a:pt x="48" y="98"/>
                            </a:lnTo>
                            <a:lnTo>
                              <a:pt x="143" y="191"/>
                            </a:lnTo>
                            <a:lnTo>
                              <a:pt x="159" y="296"/>
                            </a:lnTo>
                            <a:lnTo>
                              <a:pt x="125" y="29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50" name="Freeform 170">
                        <a:extLst>
                          <a:ext uri="{FF2B5EF4-FFF2-40B4-BE49-F238E27FC236}">
                            <a16:creationId xmlns:a16="http://schemas.microsoft.com/office/drawing/2014/main" id="{F947AD2A-C5A5-4F95-8C18-65A3B480C72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27" y="2398"/>
                        <a:ext cx="163" cy="311"/>
                      </a:xfrm>
                      <a:custGeom>
                        <a:avLst/>
                        <a:gdLst>
                          <a:gd name="T0" fmla="*/ 126 w 163"/>
                          <a:gd name="T1" fmla="*/ 301 h 311"/>
                          <a:gd name="T2" fmla="*/ 113 w 163"/>
                          <a:gd name="T3" fmla="*/ 195 h 311"/>
                          <a:gd name="T4" fmla="*/ 14 w 163"/>
                          <a:gd name="T5" fmla="*/ 95 h 311"/>
                          <a:gd name="T6" fmla="*/ 0 w 163"/>
                          <a:gd name="T7" fmla="*/ 2 h 311"/>
                          <a:gd name="T8" fmla="*/ 31 w 163"/>
                          <a:gd name="T9" fmla="*/ 0 h 311"/>
                          <a:gd name="T10" fmla="*/ 43 w 163"/>
                          <a:gd name="T11" fmla="*/ 87 h 311"/>
                          <a:gd name="T12" fmla="*/ 146 w 163"/>
                          <a:gd name="T13" fmla="*/ 190 h 311"/>
                          <a:gd name="T14" fmla="*/ 163 w 163"/>
                          <a:gd name="T15" fmla="*/ 311 h 311"/>
                          <a:gd name="T16" fmla="*/ 126 w 163"/>
                          <a:gd name="T17" fmla="*/ 301 h 31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63" h="311">
                            <a:moveTo>
                              <a:pt x="126" y="301"/>
                            </a:moveTo>
                            <a:lnTo>
                              <a:pt x="113" y="195"/>
                            </a:lnTo>
                            <a:lnTo>
                              <a:pt x="14" y="95"/>
                            </a:lnTo>
                            <a:lnTo>
                              <a:pt x="0" y="2"/>
                            </a:lnTo>
                            <a:lnTo>
                              <a:pt x="31" y="0"/>
                            </a:lnTo>
                            <a:lnTo>
                              <a:pt x="43" y="87"/>
                            </a:lnTo>
                            <a:lnTo>
                              <a:pt x="146" y="190"/>
                            </a:lnTo>
                            <a:lnTo>
                              <a:pt x="163" y="311"/>
                            </a:lnTo>
                            <a:lnTo>
                              <a:pt x="126" y="30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51" name="Freeform 171">
                        <a:extLst>
                          <a:ext uri="{FF2B5EF4-FFF2-40B4-BE49-F238E27FC236}">
                            <a16:creationId xmlns:a16="http://schemas.microsoft.com/office/drawing/2014/main" id="{5B2FB5FC-0A78-951B-62A7-47182A16087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66" y="2421"/>
                        <a:ext cx="129" cy="111"/>
                      </a:xfrm>
                      <a:custGeom>
                        <a:avLst/>
                        <a:gdLst>
                          <a:gd name="T0" fmla="*/ 129 w 129"/>
                          <a:gd name="T1" fmla="*/ 75 h 111"/>
                          <a:gd name="T2" fmla="*/ 35 w 129"/>
                          <a:gd name="T3" fmla="*/ 36 h 111"/>
                          <a:gd name="T4" fmla="*/ 10 w 129"/>
                          <a:gd name="T5" fmla="*/ 59 h 111"/>
                          <a:gd name="T6" fmla="*/ 0 w 129"/>
                          <a:gd name="T7" fmla="*/ 111 h 111"/>
                          <a:gd name="T8" fmla="*/ 29 w 129"/>
                          <a:gd name="T9" fmla="*/ 69 h 111"/>
                          <a:gd name="T10" fmla="*/ 77 w 129"/>
                          <a:gd name="T11" fmla="*/ 5 h 111"/>
                          <a:gd name="T12" fmla="*/ 109 w 129"/>
                          <a:gd name="T13" fmla="*/ 0 h 111"/>
                          <a:gd name="T14" fmla="*/ 85 w 129"/>
                          <a:gd name="T15" fmla="*/ 36 h 111"/>
                          <a:gd name="T16" fmla="*/ 129 w 129"/>
                          <a:gd name="T17" fmla="*/ 75 h 11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29" h="111">
                            <a:moveTo>
                              <a:pt x="129" y="75"/>
                            </a:moveTo>
                            <a:lnTo>
                              <a:pt x="35" y="36"/>
                            </a:lnTo>
                            <a:lnTo>
                              <a:pt x="10" y="59"/>
                            </a:lnTo>
                            <a:lnTo>
                              <a:pt x="0" y="111"/>
                            </a:lnTo>
                            <a:lnTo>
                              <a:pt x="29" y="69"/>
                            </a:lnTo>
                            <a:lnTo>
                              <a:pt x="77" y="5"/>
                            </a:lnTo>
                            <a:lnTo>
                              <a:pt x="109" y="0"/>
                            </a:lnTo>
                            <a:lnTo>
                              <a:pt x="85" y="36"/>
                            </a:lnTo>
                            <a:lnTo>
                              <a:pt x="129" y="7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52" name="Freeform 172">
                        <a:extLst>
                          <a:ext uri="{FF2B5EF4-FFF2-40B4-BE49-F238E27FC236}">
                            <a16:creationId xmlns:a16="http://schemas.microsoft.com/office/drawing/2014/main" id="{0305FF59-18CA-AC59-A02C-A7808DE6AE9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91" y="2381"/>
                        <a:ext cx="167" cy="342"/>
                      </a:xfrm>
                      <a:custGeom>
                        <a:avLst/>
                        <a:gdLst>
                          <a:gd name="T0" fmla="*/ 135 w 167"/>
                          <a:gd name="T1" fmla="*/ 334 h 342"/>
                          <a:gd name="T2" fmla="*/ 116 w 167"/>
                          <a:gd name="T3" fmla="*/ 200 h 342"/>
                          <a:gd name="T4" fmla="*/ 14 w 167"/>
                          <a:gd name="T5" fmla="*/ 101 h 342"/>
                          <a:gd name="T6" fmla="*/ 0 w 167"/>
                          <a:gd name="T7" fmla="*/ 8 h 342"/>
                          <a:gd name="T8" fmla="*/ 28 w 167"/>
                          <a:gd name="T9" fmla="*/ 0 h 342"/>
                          <a:gd name="T10" fmla="*/ 42 w 167"/>
                          <a:gd name="T11" fmla="*/ 90 h 342"/>
                          <a:gd name="T12" fmla="*/ 143 w 167"/>
                          <a:gd name="T13" fmla="*/ 190 h 342"/>
                          <a:gd name="T14" fmla="*/ 167 w 167"/>
                          <a:gd name="T15" fmla="*/ 342 h 342"/>
                          <a:gd name="T16" fmla="*/ 135 w 167"/>
                          <a:gd name="T17" fmla="*/ 334 h 3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67" h="342">
                            <a:moveTo>
                              <a:pt x="135" y="334"/>
                            </a:moveTo>
                            <a:lnTo>
                              <a:pt x="116" y="200"/>
                            </a:lnTo>
                            <a:lnTo>
                              <a:pt x="14" y="101"/>
                            </a:lnTo>
                            <a:lnTo>
                              <a:pt x="0" y="8"/>
                            </a:lnTo>
                            <a:lnTo>
                              <a:pt x="28" y="0"/>
                            </a:lnTo>
                            <a:lnTo>
                              <a:pt x="42" y="90"/>
                            </a:lnTo>
                            <a:lnTo>
                              <a:pt x="143" y="190"/>
                            </a:lnTo>
                            <a:lnTo>
                              <a:pt x="167" y="342"/>
                            </a:lnTo>
                            <a:lnTo>
                              <a:pt x="135" y="33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5053" name="Freeform 173">
                        <a:extLst>
                          <a:ext uri="{FF2B5EF4-FFF2-40B4-BE49-F238E27FC236}">
                            <a16:creationId xmlns:a16="http://schemas.microsoft.com/office/drawing/2014/main" id="{BD1F15C1-CCA5-339A-CEDF-1654FBC9A18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15" y="2581"/>
                        <a:ext cx="83" cy="55"/>
                      </a:xfrm>
                      <a:custGeom>
                        <a:avLst/>
                        <a:gdLst>
                          <a:gd name="T0" fmla="*/ 83 w 83"/>
                          <a:gd name="T1" fmla="*/ 55 h 55"/>
                          <a:gd name="T2" fmla="*/ 0 w 83"/>
                          <a:gd name="T3" fmla="*/ 12 h 55"/>
                          <a:gd name="T4" fmla="*/ 83 w 83"/>
                          <a:gd name="T5" fmla="*/ 0 h 55"/>
                          <a:gd name="T6" fmla="*/ 57 w 83"/>
                          <a:gd name="T7" fmla="*/ 20 h 55"/>
                          <a:gd name="T8" fmla="*/ 83 w 83"/>
                          <a:gd name="T9" fmla="*/ 55 h 5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83" h="55">
                            <a:moveTo>
                              <a:pt x="83" y="55"/>
                            </a:moveTo>
                            <a:lnTo>
                              <a:pt x="0" y="12"/>
                            </a:lnTo>
                            <a:lnTo>
                              <a:pt x="83" y="0"/>
                            </a:lnTo>
                            <a:lnTo>
                              <a:pt x="57" y="20"/>
                            </a:lnTo>
                            <a:lnTo>
                              <a:pt x="83" y="5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635054" name="Freeform 174">
                      <a:extLst>
                        <a:ext uri="{FF2B5EF4-FFF2-40B4-BE49-F238E27FC236}">
                          <a16:creationId xmlns:a16="http://schemas.microsoft.com/office/drawing/2014/main" id="{35B54300-62A4-FF96-5DEF-6B4AE9CCFFF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28" y="2336"/>
                      <a:ext cx="237" cy="421"/>
                    </a:xfrm>
                    <a:custGeom>
                      <a:avLst/>
                      <a:gdLst>
                        <a:gd name="T0" fmla="*/ 84 w 237"/>
                        <a:gd name="T1" fmla="*/ 0 h 421"/>
                        <a:gd name="T2" fmla="*/ 0 w 237"/>
                        <a:gd name="T3" fmla="*/ 223 h 421"/>
                        <a:gd name="T4" fmla="*/ 153 w 237"/>
                        <a:gd name="T5" fmla="*/ 421 h 421"/>
                        <a:gd name="T6" fmla="*/ 237 w 237"/>
                        <a:gd name="T7" fmla="*/ 194 h 421"/>
                        <a:gd name="T8" fmla="*/ 84 w 237"/>
                        <a:gd name="T9" fmla="*/ 0 h 4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37" h="421">
                          <a:moveTo>
                            <a:pt x="84" y="0"/>
                          </a:moveTo>
                          <a:lnTo>
                            <a:pt x="0" y="223"/>
                          </a:lnTo>
                          <a:lnTo>
                            <a:pt x="153" y="421"/>
                          </a:lnTo>
                          <a:lnTo>
                            <a:pt x="237" y="194"/>
                          </a:lnTo>
                          <a:lnTo>
                            <a:pt x="84" y="0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254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635055" name="Group 175">
              <a:extLst>
                <a:ext uri="{FF2B5EF4-FFF2-40B4-BE49-F238E27FC236}">
                  <a16:creationId xmlns:a16="http://schemas.microsoft.com/office/drawing/2014/main" id="{63DC1B25-8B67-2FEB-7CB1-BC398B1AF8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3" y="709"/>
              <a:ext cx="1611" cy="2571"/>
              <a:chOff x="3113" y="709"/>
              <a:chExt cx="1611" cy="2571"/>
            </a:xfrm>
          </p:grpSpPr>
          <p:sp>
            <p:nvSpPr>
              <p:cNvPr id="635056" name="Freeform 176">
                <a:extLst>
                  <a:ext uri="{FF2B5EF4-FFF2-40B4-BE49-F238E27FC236}">
                    <a16:creationId xmlns:a16="http://schemas.microsoft.com/office/drawing/2014/main" id="{82ED7B21-99D9-EE77-D025-F10C5E5F8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709"/>
                <a:ext cx="1611" cy="2571"/>
              </a:xfrm>
              <a:custGeom>
                <a:avLst/>
                <a:gdLst>
                  <a:gd name="T0" fmla="*/ 0 w 1611"/>
                  <a:gd name="T1" fmla="*/ 123 h 2571"/>
                  <a:gd name="T2" fmla="*/ 6 w 1611"/>
                  <a:gd name="T3" fmla="*/ 71 h 2571"/>
                  <a:gd name="T4" fmla="*/ 23 w 1611"/>
                  <a:gd name="T5" fmla="*/ 31 h 2571"/>
                  <a:gd name="T6" fmla="*/ 56 w 1611"/>
                  <a:gd name="T7" fmla="*/ 9 h 2571"/>
                  <a:gd name="T8" fmla="*/ 105 w 1611"/>
                  <a:gd name="T9" fmla="*/ 0 h 2571"/>
                  <a:gd name="T10" fmla="*/ 1487 w 1611"/>
                  <a:gd name="T11" fmla="*/ 0 h 2571"/>
                  <a:gd name="T12" fmla="*/ 1536 w 1611"/>
                  <a:gd name="T13" fmla="*/ 4 h 2571"/>
                  <a:gd name="T14" fmla="*/ 1577 w 1611"/>
                  <a:gd name="T15" fmla="*/ 27 h 2571"/>
                  <a:gd name="T16" fmla="*/ 1602 w 1611"/>
                  <a:gd name="T17" fmla="*/ 71 h 2571"/>
                  <a:gd name="T18" fmla="*/ 1611 w 1611"/>
                  <a:gd name="T19" fmla="*/ 132 h 2571"/>
                  <a:gd name="T20" fmla="*/ 1611 w 1611"/>
                  <a:gd name="T21" fmla="*/ 2428 h 2571"/>
                  <a:gd name="T22" fmla="*/ 1610 w 1611"/>
                  <a:gd name="T23" fmla="*/ 2489 h 2571"/>
                  <a:gd name="T24" fmla="*/ 1598 w 1611"/>
                  <a:gd name="T25" fmla="*/ 2525 h 2571"/>
                  <a:gd name="T26" fmla="*/ 1573 w 1611"/>
                  <a:gd name="T27" fmla="*/ 2552 h 2571"/>
                  <a:gd name="T28" fmla="*/ 1544 w 1611"/>
                  <a:gd name="T29" fmla="*/ 2570 h 2571"/>
                  <a:gd name="T30" fmla="*/ 90 w 1611"/>
                  <a:gd name="T31" fmla="*/ 2571 h 2571"/>
                  <a:gd name="T32" fmla="*/ 51 w 1611"/>
                  <a:gd name="T33" fmla="*/ 2561 h 2571"/>
                  <a:gd name="T34" fmla="*/ 23 w 1611"/>
                  <a:gd name="T35" fmla="*/ 2539 h 2571"/>
                  <a:gd name="T36" fmla="*/ 6 w 1611"/>
                  <a:gd name="T37" fmla="*/ 2512 h 2571"/>
                  <a:gd name="T38" fmla="*/ 0 w 1611"/>
                  <a:gd name="T39" fmla="*/ 2464 h 2571"/>
                  <a:gd name="T40" fmla="*/ 0 w 1611"/>
                  <a:gd name="T41" fmla="*/ 123 h 2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1" h="2571">
                    <a:moveTo>
                      <a:pt x="0" y="123"/>
                    </a:moveTo>
                    <a:lnTo>
                      <a:pt x="6" y="71"/>
                    </a:lnTo>
                    <a:lnTo>
                      <a:pt x="23" y="31"/>
                    </a:lnTo>
                    <a:lnTo>
                      <a:pt x="56" y="9"/>
                    </a:lnTo>
                    <a:lnTo>
                      <a:pt x="105" y="0"/>
                    </a:lnTo>
                    <a:lnTo>
                      <a:pt x="1487" y="0"/>
                    </a:lnTo>
                    <a:lnTo>
                      <a:pt x="1536" y="4"/>
                    </a:lnTo>
                    <a:lnTo>
                      <a:pt x="1577" y="27"/>
                    </a:lnTo>
                    <a:lnTo>
                      <a:pt x="1602" y="71"/>
                    </a:lnTo>
                    <a:lnTo>
                      <a:pt x="1611" y="132"/>
                    </a:lnTo>
                    <a:lnTo>
                      <a:pt x="1611" y="2428"/>
                    </a:lnTo>
                    <a:lnTo>
                      <a:pt x="1610" y="2489"/>
                    </a:lnTo>
                    <a:lnTo>
                      <a:pt x="1598" y="2525"/>
                    </a:lnTo>
                    <a:lnTo>
                      <a:pt x="1573" y="2552"/>
                    </a:lnTo>
                    <a:lnTo>
                      <a:pt x="1544" y="2570"/>
                    </a:lnTo>
                    <a:lnTo>
                      <a:pt x="90" y="2571"/>
                    </a:lnTo>
                    <a:lnTo>
                      <a:pt x="51" y="2561"/>
                    </a:lnTo>
                    <a:lnTo>
                      <a:pt x="23" y="2539"/>
                    </a:lnTo>
                    <a:lnTo>
                      <a:pt x="6" y="2512"/>
                    </a:lnTo>
                    <a:lnTo>
                      <a:pt x="0" y="2464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35057" name="Group 177">
                <a:extLst>
                  <a:ext uri="{FF2B5EF4-FFF2-40B4-BE49-F238E27FC236}">
                    <a16:creationId xmlns:a16="http://schemas.microsoft.com/office/drawing/2014/main" id="{CCF6DA6C-FC18-E07B-66CA-9F6640B6FD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9" y="788"/>
                <a:ext cx="1459" cy="2364"/>
                <a:chOff x="3189" y="788"/>
                <a:chExt cx="1459" cy="2364"/>
              </a:xfrm>
            </p:grpSpPr>
            <p:sp>
              <p:nvSpPr>
                <p:cNvPr id="635058" name="Freeform 178">
                  <a:extLst>
                    <a:ext uri="{FF2B5EF4-FFF2-40B4-BE49-F238E27FC236}">
                      <a16:creationId xmlns:a16="http://schemas.microsoft.com/office/drawing/2014/main" id="{ADEE909B-6CBD-7651-2D68-7D55A82972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1" y="1702"/>
                  <a:ext cx="348" cy="590"/>
                </a:xfrm>
                <a:custGeom>
                  <a:avLst/>
                  <a:gdLst>
                    <a:gd name="T0" fmla="*/ 176 w 348"/>
                    <a:gd name="T1" fmla="*/ 0 h 590"/>
                    <a:gd name="T2" fmla="*/ 0 w 348"/>
                    <a:gd name="T3" fmla="*/ 295 h 590"/>
                    <a:gd name="T4" fmla="*/ 180 w 348"/>
                    <a:gd name="T5" fmla="*/ 590 h 590"/>
                    <a:gd name="T6" fmla="*/ 348 w 348"/>
                    <a:gd name="T7" fmla="*/ 295 h 590"/>
                    <a:gd name="T8" fmla="*/ 176 w 348"/>
                    <a:gd name="T9" fmla="*/ 0 h 5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8" h="590">
                      <a:moveTo>
                        <a:pt x="176" y="0"/>
                      </a:moveTo>
                      <a:lnTo>
                        <a:pt x="0" y="295"/>
                      </a:lnTo>
                      <a:lnTo>
                        <a:pt x="180" y="590"/>
                      </a:lnTo>
                      <a:lnTo>
                        <a:pt x="348" y="295"/>
                      </a:lnTo>
                      <a:lnTo>
                        <a:pt x="176" y="0"/>
                      </a:lnTo>
                      <a:close/>
                    </a:path>
                  </a:pathLst>
                </a:custGeom>
                <a:solidFill>
                  <a:srgbClr val="E00000"/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059" name="Freeform 179">
                  <a:extLst>
                    <a:ext uri="{FF2B5EF4-FFF2-40B4-BE49-F238E27FC236}">
                      <a16:creationId xmlns:a16="http://schemas.microsoft.com/office/drawing/2014/main" id="{56421F8E-56AD-C723-3D90-162DCF5475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9" y="1065"/>
                  <a:ext cx="155" cy="259"/>
                </a:xfrm>
                <a:custGeom>
                  <a:avLst/>
                  <a:gdLst>
                    <a:gd name="T0" fmla="*/ 82 w 155"/>
                    <a:gd name="T1" fmla="*/ 0 h 259"/>
                    <a:gd name="T2" fmla="*/ 0 w 155"/>
                    <a:gd name="T3" fmla="*/ 129 h 259"/>
                    <a:gd name="T4" fmla="*/ 86 w 155"/>
                    <a:gd name="T5" fmla="*/ 259 h 259"/>
                    <a:gd name="T6" fmla="*/ 155 w 155"/>
                    <a:gd name="T7" fmla="*/ 125 h 259"/>
                    <a:gd name="T8" fmla="*/ 82 w 155"/>
                    <a:gd name="T9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5" h="259">
                      <a:moveTo>
                        <a:pt x="82" y="0"/>
                      </a:moveTo>
                      <a:lnTo>
                        <a:pt x="0" y="129"/>
                      </a:lnTo>
                      <a:lnTo>
                        <a:pt x="86" y="259"/>
                      </a:lnTo>
                      <a:lnTo>
                        <a:pt x="155" y="125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060" name="Freeform 180">
                  <a:extLst>
                    <a:ext uri="{FF2B5EF4-FFF2-40B4-BE49-F238E27FC236}">
                      <a16:creationId xmlns:a16="http://schemas.microsoft.com/office/drawing/2014/main" id="{EE1FD57F-0BD3-16EC-0830-5996F8226F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8" y="2610"/>
                  <a:ext cx="147" cy="268"/>
                </a:xfrm>
                <a:custGeom>
                  <a:avLst/>
                  <a:gdLst>
                    <a:gd name="T0" fmla="*/ 73 w 147"/>
                    <a:gd name="T1" fmla="*/ 0 h 268"/>
                    <a:gd name="T2" fmla="*/ 0 w 147"/>
                    <a:gd name="T3" fmla="*/ 139 h 268"/>
                    <a:gd name="T4" fmla="*/ 78 w 147"/>
                    <a:gd name="T5" fmla="*/ 268 h 268"/>
                    <a:gd name="T6" fmla="*/ 147 w 147"/>
                    <a:gd name="T7" fmla="*/ 139 h 268"/>
                    <a:gd name="T8" fmla="*/ 73 w 147"/>
                    <a:gd name="T9" fmla="*/ 0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7" h="268">
                      <a:moveTo>
                        <a:pt x="73" y="0"/>
                      </a:moveTo>
                      <a:lnTo>
                        <a:pt x="0" y="139"/>
                      </a:lnTo>
                      <a:lnTo>
                        <a:pt x="78" y="268"/>
                      </a:lnTo>
                      <a:lnTo>
                        <a:pt x="147" y="139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35061" name="Group 181">
                  <a:extLst>
                    <a:ext uri="{FF2B5EF4-FFF2-40B4-BE49-F238E27FC236}">
                      <a16:creationId xmlns:a16="http://schemas.microsoft.com/office/drawing/2014/main" id="{AF8EB0D7-D7E0-9306-6D6E-AB99365CEC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00" y="788"/>
                  <a:ext cx="139" cy="240"/>
                  <a:chOff x="3200" y="788"/>
                  <a:chExt cx="139" cy="240"/>
                </a:xfrm>
              </p:grpSpPr>
              <p:sp>
                <p:nvSpPr>
                  <p:cNvPr id="635062" name="Freeform 182">
                    <a:extLst>
                      <a:ext uri="{FF2B5EF4-FFF2-40B4-BE49-F238E27FC236}">
                        <a16:creationId xmlns:a16="http://schemas.microsoft.com/office/drawing/2014/main" id="{7B3C3373-D4BA-AD16-AA52-721554CDFD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00" y="788"/>
                    <a:ext cx="139" cy="240"/>
                  </a:xfrm>
                  <a:custGeom>
                    <a:avLst/>
                    <a:gdLst>
                      <a:gd name="T0" fmla="*/ 42 w 139"/>
                      <a:gd name="T1" fmla="*/ 237 h 240"/>
                      <a:gd name="T2" fmla="*/ 0 w 139"/>
                      <a:gd name="T3" fmla="*/ 237 h 240"/>
                      <a:gd name="T4" fmla="*/ 33 w 139"/>
                      <a:gd name="T5" fmla="*/ 0 h 240"/>
                      <a:gd name="T6" fmla="*/ 104 w 139"/>
                      <a:gd name="T7" fmla="*/ 0 h 240"/>
                      <a:gd name="T8" fmla="*/ 139 w 139"/>
                      <a:gd name="T9" fmla="*/ 240 h 240"/>
                      <a:gd name="T10" fmla="*/ 91 w 139"/>
                      <a:gd name="T11" fmla="*/ 240 h 240"/>
                      <a:gd name="T12" fmla="*/ 83 w 139"/>
                      <a:gd name="T13" fmla="*/ 196 h 240"/>
                      <a:gd name="T14" fmla="*/ 53 w 139"/>
                      <a:gd name="T15" fmla="*/ 196 h 240"/>
                      <a:gd name="T16" fmla="*/ 42 w 139"/>
                      <a:gd name="T17" fmla="*/ 237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9" h="240">
                        <a:moveTo>
                          <a:pt x="42" y="237"/>
                        </a:moveTo>
                        <a:lnTo>
                          <a:pt x="0" y="237"/>
                        </a:lnTo>
                        <a:lnTo>
                          <a:pt x="33" y="0"/>
                        </a:lnTo>
                        <a:lnTo>
                          <a:pt x="104" y="0"/>
                        </a:lnTo>
                        <a:lnTo>
                          <a:pt x="139" y="240"/>
                        </a:lnTo>
                        <a:lnTo>
                          <a:pt x="91" y="240"/>
                        </a:lnTo>
                        <a:lnTo>
                          <a:pt x="83" y="196"/>
                        </a:lnTo>
                        <a:lnTo>
                          <a:pt x="53" y="196"/>
                        </a:lnTo>
                        <a:lnTo>
                          <a:pt x="42" y="237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5063" name="Freeform 183">
                    <a:extLst>
                      <a:ext uri="{FF2B5EF4-FFF2-40B4-BE49-F238E27FC236}">
                        <a16:creationId xmlns:a16="http://schemas.microsoft.com/office/drawing/2014/main" id="{81447E32-1A33-3D95-E751-6F9EA878B4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54" y="846"/>
                    <a:ext cx="29" cy="97"/>
                  </a:xfrm>
                  <a:custGeom>
                    <a:avLst/>
                    <a:gdLst>
                      <a:gd name="T0" fmla="*/ 29 w 29"/>
                      <a:gd name="T1" fmla="*/ 97 h 97"/>
                      <a:gd name="T2" fmla="*/ 0 w 29"/>
                      <a:gd name="T3" fmla="*/ 94 h 97"/>
                      <a:gd name="T4" fmla="*/ 15 w 29"/>
                      <a:gd name="T5" fmla="*/ 0 h 97"/>
                      <a:gd name="T6" fmla="*/ 29 w 29"/>
                      <a:gd name="T7" fmla="*/ 97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9" h="97">
                        <a:moveTo>
                          <a:pt x="29" y="97"/>
                        </a:moveTo>
                        <a:lnTo>
                          <a:pt x="0" y="94"/>
                        </a:lnTo>
                        <a:lnTo>
                          <a:pt x="15" y="0"/>
                        </a:lnTo>
                        <a:lnTo>
                          <a:pt x="29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35064" name="Group 184">
                  <a:extLst>
                    <a:ext uri="{FF2B5EF4-FFF2-40B4-BE49-F238E27FC236}">
                      <a16:creationId xmlns:a16="http://schemas.microsoft.com/office/drawing/2014/main" id="{AE8AA19B-90A7-146B-DBAE-BEC7B038D8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9" y="2913"/>
                  <a:ext cx="139" cy="239"/>
                  <a:chOff x="4509" y="2913"/>
                  <a:chExt cx="139" cy="239"/>
                </a:xfrm>
              </p:grpSpPr>
              <p:sp>
                <p:nvSpPr>
                  <p:cNvPr id="635065" name="Freeform 185">
                    <a:extLst>
                      <a:ext uri="{FF2B5EF4-FFF2-40B4-BE49-F238E27FC236}">
                        <a16:creationId xmlns:a16="http://schemas.microsoft.com/office/drawing/2014/main" id="{3DED049B-AEA3-2125-CE33-39A9691518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09" y="2913"/>
                    <a:ext cx="139" cy="239"/>
                  </a:xfrm>
                  <a:custGeom>
                    <a:avLst/>
                    <a:gdLst>
                      <a:gd name="T0" fmla="*/ 42 w 139"/>
                      <a:gd name="T1" fmla="*/ 3 h 239"/>
                      <a:gd name="T2" fmla="*/ 0 w 139"/>
                      <a:gd name="T3" fmla="*/ 3 h 239"/>
                      <a:gd name="T4" fmla="*/ 32 w 139"/>
                      <a:gd name="T5" fmla="*/ 239 h 239"/>
                      <a:gd name="T6" fmla="*/ 103 w 139"/>
                      <a:gd name="T7" fmla="*/ 239 h 239"/>
                      <a:gd name="T8" fmla="*/ 139 w 139"/>
                      <a:gd name="T9" fmla="*/ 0 h 239"/>
                      <a:gd name="T10" fmla="*/ 91 w 139"/>
                      <a:gd name="T11" fmla="*/ 0 h 239"/>
                      <a:gd name="T12" fmla="*/ 83 w 139"/>
                      <a:gd name="T13" fmla="*/ 43 h 239"/>
                      <a:gd name="T14" fmla="*/ 53 w 139"/>
                      <a:gd name="T15" fmla="*/ 43 h 239"/>
                      <a:gd name="T16" fmla="*/ 42 w 139"/>
                      <a:gd name="T17" fmla="*/ 3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9" h="239">
                        <a:moveTo>
                          <a:pt x="42" y="3"/>
                        </a:moveTo>
                        <a:lnTo>
                          <a:pt x="0" y="3"/>
                        </a:lnTo>
                        <a:lnTo>
                          <a:pt x="32" y="239"/>
                        </a:lnTo>
                        <a:lnTo>
                          <a:pt x="103" y="239"/>
                        </a:lnTo>
                        <a:lnTo>
                          <a:pt x="139" y="0"/>
                        </a:lnTo>
                        <a:lnTo>
                          <a:pt x="91" y="0"/>
                        </a:lnTo>
                        <a:lnTo>
                          <a:pt x="83" y="43"/>
                        </a:lnTo>
                        <a:lnTo>
                          <a:pt x="53" y="43"/>
                        </a:lnTo>
                        <a:lnTo>
                          <a:pt x="42" y="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5066" name="Freeform 186">
                    <a:extLst>
                      <a:ext uri="{FF2B5EF4-FFF2-40B4-BE49-F238E27FC236}">
                        <a16:creationId xmlns:a16="http://schemas.microsoft.com/office/drawing/2014/main" id="{8AA7EF55-1C66-82FA-4DE5-EE38462CEF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63" y="2997"/>
                    <a:ext cx="29" cy="97"/>
                  </a:xfrm>
                  <a:custGeom>
                    <a:avLst/>
                    <a:gdLst>
                      <a:gd name="T0" fmla="*/ 29 w 29"/>
                      <a:gd name="T1" fmla="*/ 0 h 97"/>
                      <a:gd name="T2" fmla="*/ 0 w 29"/>
                      <a:gd name="T3" fmla="*/ 3 h 97"/>
                      <a:gd name="T4" fmla="*/ 15 w 29"/>
                      <a:gd name="T5" fmla="*/ 97 h 97"/>
                      <a:gd name="T6" fmla="*/ 29 w 29"/>
                      <a:gd name="T7" fmla="*/ 0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9" h="97">
                        <a:moveTo>
                          <a:pt x="29" y="0"/>
                        </a:moveTo>
                        <a:lnTo>
                          <a:pt x="0" y="3"/>
                        </a:lnTo>
                        <a:lnTo>
                          <a:pt x="15" y="97"/>
                        </a:lnTo>
                        <a:lnTo>
                          <a:pt x="2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>
            <a:extLst>
              <a:ext uri="{FF2B5EF4-FFF2-40B4-BE49-F238E27FC236}">
                <a16:creationId xmlns:a16="http://schemas.microsoft.com/office/drawing/2014/main" id="{122D3940-F828-93C5-CE53-0AA40CDC08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458200" cy="1143000"/>
          </a:xfrm>
        </p:spPr>
        <p:txBody>
          <a:bodyPr/>
          <a:lstStyle/>
          <a:p>
            <a:r>
              <a:rPr lang="en-AU" altLang="en-US">
                <a:solidFill>
                  <a:srgbClr val="FF0000"/>
                </a:solidFill>
              </a:rPr>
              <a:t>KARŞILIKLI ÇIKAR İLİŞKİSİ </a:t>
            </a:r>
            <a:br>
              <a:rPr lang="en-AU" altLang="en-US">
                <a:solidFill>
                  <a:srgbClr val="FF0000"/>
                </a:solidFill>
              </a:rPr>
            </a:br>
            <a:r>
              <a:rPr lang="en-AU" altLang="en-US" sz="2800">
                <a:solidFill>
                  <a:srgbClr val="FF0000"/>
                </a:solidFill>
              </a:rPr>
              <a:t>“WIN-WIN PARTNERSHIP”</a:t>
            </a:r>
            <a:endParaRPr lang="en-AU" altLang="en-US">
              <a:solidFill>
                <a:srgbClr val="FF0000"/>
              </a:solidFill>
            </a:endParaRPr>
          </a:p>
        </p:txBody>
      </p:sp>
      <p:sp>
        <p:nvSpPr>
          <p:cNvPr id="635907" name="Rectangle 3">
            <a:extLst>
              <a:ext uri="{FF2B5EF4-FFF2-40B4-BE49-F238E27FC236}">
                <a16:creationId xmlns:a16="http://schemas.microsoft.com/office/drawing/2014/main" id="{14029395-327D-2DFB-E5BE-A7BEAD9785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AU" altLang="en-US" sz="2800"/>
              <a:t>Türkiyede henüz bilinmemektedir ve çoğunlukla tek yönlü çalışır</a:t>
            </a:r>
          </a:p>
          <a:p>
            <a:r>
              <a:rPr lang="en-AU" altLang="en-US" sz="2800"/>
              <a:t>Genellikle doktor, eczacı, idareci, klinik v.s. ile kişisel ilişkilere bağlıdır</a:t>
            </a:r>
          </a:p>
          <a:p>
            <a:pPr lvl="1"/>
            <a:r>
              <a:rPr lang="en-AU" altLang="en-US" sz="2400">
                <a:solidFill>
                  <a:srgbClr val="0000FF"/>
                </a:solidFill>
              </a:rPr>
              <a:t>Kongre, seminer gibi aktiviteleri desteklemek.</a:t>
            </a:r>
          </a:p>
          <a:p>
            <a:pPr lvl="1"/>
            <a:r>
              <a:rPr lang="en-AU" altLang="en-US" sz="2400"/>
              <a:t>Klinik veya hastaneye para veya alet yardımı yapmak(ne zaman yardım-ne zaman rüşvet?!)</a:t>
            </a:r>
          </a:p>
        </p:txBody>
      </p:sp>
      <p:graphicFrame>
        <p:nvGraphicFramePr>
          <p:cNvPr id="635908" name="Object 4">
            <a:extLst>
              <a:ext uri="{FF2B5EF4-FFF2-40B4-BE49-F238E27FC236}">
                <a16:creationId xmlns:a16="http://schemas.microsoft.com/office/drawing/2014/main" id="{7724BA68-E483-FAF6-EED1-BCD42324AE23}"/>
              </a:ext>
            </a:extLst>
          </p:cNvPr>
          <p:cNvGraphicFramePr>
            <a:graphicFrameLocks noChangeAspect="1"/>
          </p:cNvGraphicFramePr>
          <p:nvPr/>
        </p:nvGraphicFramePr>
        <p:xfrm flipV="1">
          <a:off x="3124200" y="5257800"/>
          <a:ext cx="3276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30810200" imgH="16764000" progId="MS_ClipArt_Gallery.2">
                  <p:embed/>
                </p:oleObj>
              </mc:Choice>
              <mc:Fallback>
                <p:oleObj name="Clip" r:id="rId2" imgW="30810200" imgH="167640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3124200" y="5257800"/>
                        <a:ext cx="32766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>
            <a:extLst>
              <a:ext uri="{FF2B5EF4-FFF2-40B4-BE49-F238E27FC236}">
                <a16:creationId xmlns:a16="http://schemas.microsoft.com/office/drawing/2014/main" id="{AA1BAB5E-B1CB-597E-CA05-4788ACDB4D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772400" cy="1143000"/>
          </a:xfrm>
        </p:spPr>
        <p:txBody>
          <a:bodyPr/>
          <a:lstStyle/>
          <a:p>
            <a:r>
              <a:rPr lang="en-AU" altLang="en-US" sz="4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 YAPILABİLİR?</a:t>
            </a:r>
          </a:p>
        </p:txBody>
      </p:sp>
      <p:sp>
        <p:nvSpPr>
          <p:cNvPr id="641027" name="Rectangle 3">
            <a:extLst>
              <a:ext uri="{FF2B5EF4-FFF2-40B4-BE49-F238E27FC236}">
                <a16:creationId xmlns:a16="http://schemas.microsoft.com/office/drawing/2014/main" id="{7C1094F0-A174-68E3-B1BB-B58E9E8D6B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8153400" cy="3657600"/>
          </a:xfrm>
          <a:noFill/>
          <a:ln/>
          <a:extLst>
            <a:ext uri="{91240B29-F687-4F45-9708-019B960494DF}">
              <a14:hiddenLine xmlns:a14="http://schemas.microsoft.com/office/drawing/2010/main" w="57150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altLang="en-US"/>
              <a:t>1. EĞİTİM</a:t>
            </a:r>
          </a:p>
          <a:p>
            <a:pPr>
              <a:lnSpc>
                <a:spcPct val="80000"/>
              </a:lnSpc>
            </a:pPr>
            <a:r>
              <a:rPr lang="en-AU" altLang="en-US">
                <a:solidFill>
                  <a:srgbClr val="0000FF"/>
                </a:solidFill>
              </a:rPr>
              <a:t>2. İLGİ-UYARMA</a:t>
            </a:r>
          </a:p>
          <a:p>
            <a:pPr>
              <a:lnSpc>
                <a:spcPct val="80000"/>
              </a:lnSpc>
            </a:pPr>
            <a:r>
              <a:rPr lang="en-AU" altLang="en-US">
                <a:solidFill>
                  <a:srgbClr val="0000FF"/>
                </a:solidFill>
              </a:rPr>
              <a:t>	   -Halk</a:t>
            </a:r>
          </a:p>
          <a:p>
            <a:pPr>
              <a:lnSpc>
                <a:spcPct val="80000"/>
              </a:lnSpc>
            </a:pPr>
            <a:r>
              <a:rPr lang="en-AU" altLang="en-US">
                <a:solidFill>
                  <a:srgbClr val="0000FF"/>
                </a:solidFill>
              </a:rPr>
              <a:t>       -Mesleki</a:t>
            </a:r>
          </a:p>
          <a:p>
            <a:pPr>
              <a:lnSpc>
                <a:spcPct val="80000"/>
              </a:lnSpc>
            </a:pPr>
            <a:r>
              <a:rPr lang="en-AU" altLang="en-US"/>
              <a:t>3. KONSENSÜS TOPLANTILARI</a:t>
            </a:r>
          </a:p>
          <a:p>
            <a:pPr>
              <a:lnSpc>
                <a:spcPct val="80000"/>
              </a:lnSpc>
            </a:pPr>
            <a:r>
              <a:rPr lang="en-AU" altLang="en-US">
                <a:solidFill>
                  <a:srgbClr val="0000FF"/>
                </a:solidFill>
              </a:rPr>
              <a:t>4. DOKTOR VE ECZACI TOPLANTILARI (Lokal ve ulusal)</a:t>
            </a:r>
          </a:p>
          <a:p>
            <a:pPr>
              <a:lnSpc>
                <a:spcPct val="80000"/>
              </a:lnSpc>
            </a:pPr>
            <a:r>
              <a:rPr lang="en-AU" altLang="en-US"/>
              <a:t> </a:t>
            </a:r>
          </a:p>
        </p:txBody>
      </p:sp>
      <p:graphicFrame>
        <p:nvGraphicFramePr>
          <p:cNvPr id="641028" name="Object 4">
            <a:extLst>
              <a:ext uri="{FF2B5EF4-FFF2-40B4-BE49-F238E27FC236}">
                <a16:creationId xmlns:a16="http://schemas.microsoft.com/office/drawing/2014/main" id="{1A17BF47-816E-1B96-F633-8631F6A6EB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2913" y="5486400"/>
          <a:ext cx="98901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23355300" imgH="20447000" progId="MS_ClipArt_Gallery.2">
                  <p:embed/>
                </p:oleObj>
              </mc:Choice>
              <mc:Fallback>
                <p:oleObj name="Clip" r:id="rId3" imgW="23355300" imgH="204470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5486400"/>
                        <a:ext cx="989012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1029" name="Object 5">
            <a:extLst>
              <a:ext uri="{FF2B5EF4-FFF2-40B4-BE49-F238E27FC236}">
                <a16:creationId xmlns:a16="http://schemas.microsoft.com/office/drawing/2014/main" id="{60F73EAC-79CC-C2F4-CC3D-D9EFB29F90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04038" y="1828800"/>
          <a:ext cx="746125" cy="145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5227300" imgH="26428700" progId="MS_ClipArt_Gallery.2">
                  <p:embed/>
                </p:oleObj>
              </mc:Choice>
              <mc:Fallback>
                <p:oleObj name="Clip" r:id="rId5" imgW="15227300" imgH="2642870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4038" y="1828800"/>
                        <a:ext cx="746125" cy="145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1030" name="Object 6">
            <a:extLst>
              <a:ext uri="{FF2B5EF4-FFF2-40B4-BE49-F238E27FC236}">
                <a16:creationId xmlns:a16="http://schemas.microsoft.com/office/drawing/2014/main" id="{C4C285C2-CF4F-D993-C0B7-C45DA5013B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35863" y="5486400"/>
          <a:ext cx="979487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48800" imgH="48272700" progId="MS_ClipArt_Gallery.2">
                  <p:embed/>
                </p:oleObj>
              </mc:Choice>
              <mc:Fallback>
                <p:oleObj name="Clip" r:id="rId7" imgW="47548800" imgH="4827270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5863" y="5486400"/>
                        <a:ext cx="979487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>
            <a:extLst>
              <a:ext uri="{FF2B5EF4-FFF2-40B4-BE49-F238E27FC236}">
                <a16:creationId xmlns:a16="http://schemas.microsoft.com/office/drawing/2014/main" id="{2CD30774-EA4F-8FDB-8933-E95CE17779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6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EĞİTİM</a:t>
            </a:r>
          </a:p>
        </p:txBody>
      </p:sp>
      <p:sp>
        <p:nvSpPr>
          <p:cNvPr id="642051" name="Rectangle 3">
            <a:extLst>
              <a:ext uri="{FF2B5EF4-FFF2-40B4-BE49-F238E27FC236}">
                <a16:creationId xmlns:a16="http://schemas.microsoft.com/office/drawing/2014/main" id="{559E09EA-4D8D-4D5C-F293-CF50CD8060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AU" altLang="en-US" sz="2800"/>
              <a:t>FİRMA MENSUPLARI</a:t>
            </a:r>
          </a:p>
          <a:p>
            <a:pPr>
              <a:lnSpc>
                <a:spcPct val="80000"/>
              </a:lnSpc>
            </a:pPr>
            <a:r>
              <a:rPr lang="en-AU" altLang="en-US" sz="2800"/>
              <a:t>İLGİLİ DEVLET KURUMLARI</a:t>
            </a:r>
          </a:p>
          <a:p>
            <a:pPr>
              <a:lnSpc>
                <a:spcPct val="80000"/>
              </a:lnSpc>
            </a:pPr>
            <a:r>
              <a:rPr lang="en-AU" altLang="en-US" sz="2800"/>
              <a:t>KOMİ</a:t>
            </a:r>
            <a:r>
              <a:rPr lang="tr-TR" altLang="en-US" sz="2800"/>
              <a:t>SYON</a:t>
            </a:r>
            <a:r>
              <a:rPr lang="en-AU" altLang="en-US" sz="2800"/>
              <a:t> ÜYELERİ (</a:t>
            </a:r>
            <a:r>
              <a:rPr lang="tr-TR" altLang="en-US" sz="2800"/>
              <a:t>İLAÇLA UĞRAŞAN</a:t>
            </a:r>
            <a:r>
              <a:rPr lang="en-AU" altLang="en-US" sz="2800"/>
              <a:t>)</a:t>
            </a:r>
          </a:p>
          <a:p>
            <a:pPr>
              <a:lnSpc>
                <a:spcPct val="80000"/>
              </a:lnSpc>
            </a:pPr>
            <a:r>
              <a:rPr lang="en-AU" altLang="en-US" sz="2800"/>
              <a:t>FİKİR LİDERLERİ, ETKİLEYİCİLER VE KARAR VERENLER</a:t>
            </a:r>
          </a:p>
          <a:p>
            <a:pPr>
              <a:lnSpc>
                <a:spcPct val="80000"/>
              </a:lnSpc>
            </a:pPr>
            <a:r>
              <a:rPr lang="en-AU" altLang="en-US" sz="2800"/>
              <a:t>MESLEK KURULUŞLARI</a:t>
            </a:r>
          </a:p>
          <a:p>
            <a:pPr lvl="1">
              <a:lnSpc>
                <a:spcPct val="80000"/>
              </a:lnSpc>
            </a:pPr>
            <a:r>
              <a:rPr lang="en-AU" altLang="en-US" sz="2400"/>
              <a:t>TABİB ODALARI</a:t>
            </a:r>
          </a:p>
          <a:p>
            <a:pPr lvl="1">
              <a:lnSpc>
                <a:spcPct val="80000"/>
              </a:lnSpc>
            </a:pPr>
            <a:r>
              <a:rPr lang="en-AU" altLang="en-US" sz="2400"/>
              <a:t>ECZACI ODALARI</a:t>
            </a:r>
          </a:p>
          <a:p>
            <a:pPr lvl="1">
              <a:lnSpc>
                <a:spcPct val="80000"/>
              </a:lnSpc>
            </a:pPr>
            <a:r>
              <a:rPr lang="en-AU" altLang="en-US" sz="2400"/>
              <a:t>KLİNİK DERNEKLER</a:t>
            </a:r>
          </a:p>
          <a:p>
            <a:pPr>
              <a:lnSpc>
                <a:spcPct val="80000"/>
              </a:lnSpc>
            </a:pPr>
            <a:r>
              <a:rPr lang="en-AU" altLang="en-US" sz="2800"/>
              <a:t>MEDYA MENSUPLARI (TV, GAZETE)</a:t>
            </a:r>
          </a:p>
          <a:p>
            <a:pPr>
              <a:lnSpc>
                <a:spcPct val="80000"/>
              </a:lnSpc>
            </a:pPr>
            <a:endParaRPr lang="en-AU" altLang="en-US" sz="2800"/>
          </a:p>
        </p:txBody>
      </p:sp>
      <p:graphicFrame>
        <p:nvGraphicFramePr>
          <p:cNvPr id="642052" name="Object 4">
            <a:extLst>
              <a:ext uri="{FF2B5EF4-FFF2-40B4-BE49-F238E27FC236}">
                <a16:creationId xmlns:a16="http://schemas.microsoft.com/office/drawing/2014/main" id="{04B94DE1-B471-FB47-27AB-D0AABA6D02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3810000"/>
          <a:ext cx="1916113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23075900" imgH="16459200" progId="MS_ClipArt_Gallery.2">
                  <p:embed/>
                </p:oleObj>
              </mc:Choice>
              <mc:Fallback>
                <p:oleObj name="Clip" r:id="rId3" imgW="23075900" imgH="164592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810000"/>
                        <a:ext cx="1916113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4" name="Rectangle 4">
            <a:extLst>
              <a:ext uri="{FF2B5EF4-FFF2-40B4-BE49-F238E27FC236}">
                <a16:creationId xmlns:a16="http://schemas.microsoft.com/office/drawing/2014/main" id="{838A05E8-65EA-9AF5-458D-532265093E9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914400"/>
            <a:ext cx="8382000" cy="5257800"/>
          </a:xfrm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r>
              <a:rPr lang="tr-TR" altLang="en-US" sz="6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BÜTÜN BUNLARI YAPABİLMEK İÇİN </a:t>
            </a:r>
            <a:br>
              <a:rPr lang="tr-TR" altLang="en-US" sz="6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tr-TR" altLang="en-US" sz="6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 GEREKİYOR?</a:t>
            </a:r>
            <a:endParaRPr lang="en-US" altLang="en-US" sz="66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782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1" name="Text Box 5">
            <a:extLst>
              <a:ext uri="{FF2B5EF4-FFF2-40B4-BE49-F238E27FC236}">
                <a16:creationId xmlns:a16="http://schemas.microsoft.com/office/drawing/2014/main" id="{9EE44AB7-07B3-880A-3258-C13D2B1A3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14600"/>
            <a:ext cx="8316913" cy="3019425"/>
          </a:xfrm>
          <a:prstGeom prst="rect">
            <a:avLst/>
          </a:prstGeom>
          <a:noFill/>
          <a:ln>
            <a:noFill/>
          </a:ln>
          <a:effectLst>
            <a:outerShdw dist="179605" dir="2700000" algn="ctr" rotWithShape="0">
              <a:srgbClr val="FFCC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tr-TR" altLang="en-US" sz="9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TÜMÜNÜ </a:t>
            </a:r>
          </a:p>
          <a:p>
            <a:pPr algn="ctr"/>
            <a:r>
              <a:rPr lang="tr-TR" altLang="en-US" sz="9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KULLANALIM</a:t>
            </a:r>
            <a:endParaRPr lang="en-US" altLang="en-US" sz="9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434" name="Rectangle 2">
            <a:extLst>
              <a:ext uri="{FF2B5EF4-FFF2-40B4-BE49-F238E27FC236}">
                <a16:creationId xmlns:a16="http://schemas.microsoft.com/office/drawing/2014/main" id="{911665C0-C8FE-4EF1-F564-5A04CFEC7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917575"/>
            <a:ext cx="8447088" cy="1143000"/>
          </a:xfrm>
        </p:spPr>
        <p:txBody>
          <a:bodyPr/>
          <a:lstStyle/>
          <a:p>
            <a:r>
              <a:rPr lang="tr-TR" altLang="en-US" sz="4000" b="1">
                <a:solidFill>
                  <a:srgbClr val="FFCCFF"/>
                </a:solidFill>
              </a:rPr>
              <a:t>AVRUPA BİRLİĞİ İLAÇ POLİTİKASI</a:t>
            </a:r>
            <a:br>
              <a:rPr lang="tr-TR" altLang="en-US" sz="4000" b="1">
                <a:solidFill>
                  <a:srgbClr val="FFCCFF"/>
                </a:solidFill>
              </a:rPr>
            </a:br>
            <a:endParaRPr lang="tr-TR" altLang="en-US" sz="4000" b="1">
              <a:solidFill>
                <a:srgbClr val="FFCCFF"/>
              </a:solidFill>
            </a:endParaRPr>
          </a:p>
        </p:txBody>
      </p:sp>
      <p:sp>
        <p:nvSpPr>
          <p:cNvPr id="1554435" name="Rectangle 3">
            <a:extLst>
              <a:ext uri="{FF2B5EF4-FFF2-40B4-BE49-F238E27FC236}">
                <a16:creationId xmlns:a16="http://schemas.microsoft.com/office/drawing/2014/main" id="{5A02468F-0307-E7B8-0025-FD105F33C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7772400" cy="4114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rgbClr val="FFFFFF"/>
              </a:buClr>
              <a:buFont typeface="Monotype Sorts" pitchFamily="2" charset="2"/>
              <a:buAutoNum type="arabicPeriod"/>
            </a:pPr>
            <a:r>
              <a:rPr lang="tr-TR" altLang="en-US">
                <a:solidFill>
                  <a:srgbClr val="FFFFFF"/>
                </a:solidFill>
              </a:rPr>
              <a:t>İlaç harcamalarını azaltmak için direkt fiyat kontrolu yerine, geri ödeme sistemlerini düzenleyin</a:t>
            </a:r>
          </a:p>
          <a:p>
            <a:pPr marL="609600" indent="-609600">
              <a:lnSpc>
                <a:spcPct val="90000"/>
              </a:lnSpc>
              <a:buClr>
                <a:srgbClr val="FFFFFF"/>
              </a:buClr>
              <a:buFont typeface="Monotype Sorts" pitchFamily="2" charset="2"/>
              <a:buAutoNum type="arabicPeriod"/>
            </a:pPr>
            <a:r>
              <a:rPr lang="tr-TR" altLang="en-US">
                <a:solidFill>
                  <a:srgbClr val="FFFFFF"/>
                </a:solidFill>
              </a:rPr>
              <a:t>Rekabeti artırmak için pazarı şeffaf hale getirin ve jenerik yarışmayı geliştirin</a:t>
            </a:r>
          </a:p>
          <a:p>
            <a:pPr marL="609600" indent="-609600">
              <a:lnSpc>
                <a:spcPct val="90000"/>
              </a:lnSpc>
              <a:buClr>
                <a:srgbClr val="FFFFFF"/>
              </a:buClr>
              <a:buFont typeface="Monotype Sorts" pitchFamily="2" charset="2"/>
              <a:buAutoNum type="arabicPeriod"/>
            </a:pPr>
            <a:r>
              <a:rPr lang="tr-TR" altLang="en-US">
                <a:solidFill>
                  <a:srgbClr val="FFFFFF"/>
                </a:solidFill>
              </a:rPr>
              <a:t>Hastaları biliçlendirerek onlara tedavi alternatifleri ve fiyat/fayda oranlarını anlatın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>
            <a:extLst>
              <a:ext uri="{FF2B5EF4-FFF2-40B4-BE49-F238E27FC236}">
                <a16:creationId xmlns:a16="http://schemas.microsoft.com/office/drawing/2014/main" id="{0F5EC27D-FADB-F30F-00D2-A5FE3A71B5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569325" cy="1062037"/>
          </a:xfrm>
          <a:noFill/>
          <a:ln/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r>
              <a:rPr lang="tr-TR" altLang="en-US" sz="3200" b="1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Jenerikler için ruhsat gereksinimleri</a:t>
            </a:r>
            <a:endParaRPr lang="en-US" altLang="en-US" sz="3200" b="1">
              <a:solidFill>
                <a:srgbClr val="00FF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06243" name="Rectangle 3">
            <a:extLst>
              <a:ext uri="{FF2B5EF4-FFF2-40B4-BE49-F238E27FC236}">
                <a16:creationId xmlns:a16="http://schemas.microsoft.com/office/drawing/2014/main" id="{E2BF1EA6-9B1C-5B79-6E5C-1A3B77C47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2" y="1125538"/>
            <a:ext cx="7634287" cy="3167062"/>
          </a:xfrm>
          <a:noFill/>
          <a:ln/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110000"/>
              </a:lnSpc>
            </a:pPr>
            <a:r>
              <a:rPr lang="tr-TR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Ürün bilgileri daha önce kabul edilmiş olmalı</a:t>
            </a:r>
          </a:p>
          <a:p>
            <a:pPr>
              <a:lnSpc>
                <a:spcPct val="110000"/>
              </a:lnSpc>
            </a:pPr>
            <a:r>
              <a:rPr lang="tr-TR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Aktif maddesi daha önce onaylanmış olmalı</a:t>
            </a:r>
          </a:p>
          <a:p>
            <a:pPr>
              <a:lnSpc>
                <a:spcPct val="110000"/>
              </a:lnSpc>
            </a:pPr>
            <a:r>
              <a:rPr lang="tr-TR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Kullanım yolu, dozaj ve gücü daha önce onaylanmış olanlarla eşdeğer olmalı</a:t>
            </a:r>
          </a:p>
          <a:p>
            <a:pPr>
              <a:lnSpc>
                <a:spcPct val="110000"/>
              </a:lnSpc>
            </a:pPr>
            <a:r>
              <a:rPr lang="tr-TR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Analitik yöntemler, imalat olayı, başlangıç materyalleri hakkında yeterli bilgi</a:t>
            </a:r>
          </a:p>
          <a:p>
            <a:pPr>
              <a:lnSpc>
                <a:spcPct val="110000"/>
              </a:lnSpc>
            </a:pPr>
            <a:r>
              <a:rPr lang="tr-TR" alt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Stabilite</a:t>
            </a:r>
            <a:r>
              <a:rPr lang="tr-TR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çalışmaları</a:t>
            </a:r>
          </a:p>
          <a:p>
            <a:pPr>
              <a:lnSpc>
                <a:spcPct val="110000"/>
              </a:lnSpc>
            </a:pPr>
            <a:r>
              <a:rPr lang="tr-TR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Daha önce onaylanmış ürünlerle TERAPÖTİK EŞDEĞERLİLİĞİNİN İSPATI</a:t>
            </a:r>
            <a:endParaRPr lang="en-US" altLang="en-US" sz="28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>
            <a:extLst>
              <a:ext uri="{FF2B5EF4-FFF2-40B4-BE49-F238E27FC236}">
                <a16:creationId xmlns:a16="http://schemas.microsoft.com/office/drawing/2014/main" id="{5E426BC1-7CFF-82A0-48A4-DFD90C74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4538" y="457200"/>
            <a:ext cx="7772400" cy="1143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en-AU" altLang="en-US" sz="5400" b="1">
                <a:solidFill>
                  <a:srgbClr val="FF0000"/>
                </a:solidFill>
              </a:rPr>
              <a:t>FARMAKOEKONOMİ</a:t>
            </a:r>
          </a:p>
        </p:txBody>
      </p:sp>
      <p:sp>
        <p:nvSpPr>
          <p:cNvPr id="572419" name="Rectangle 3">
            <a:extLst>
              <a:ext uri="{FF2B5EF4-FFF2-40B4-BE49-F238E27FC236}">
                <a16:creationId xmlns:a16="http://schemas.microsoft.com/office/drawing/2014/main" id="{B1B8AB6B-E545-D939-86B6-64C32795BB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95600" y="1981200"/>
            <a:ext cx="55626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AU" altLang="en-US" sz="2800" b="1" dirty="0">
                <a:solidFill>
                  <a:srgbClr val="FF3300"/>
                </a:solidFill>
              </a:rPr>
              <a:t>1. COST-MINIMIZATION (FİYAT AZALTICI) ANALİZ</a:t>
            </a:r>
          </a:p>
          <a:p>
            <a:pPr>
              <a:buFont typeface="Monotype Sorts" pitchFamily="2" charset="2"/>
              <a:buNone/>
            </a:pPr>
            <a:r>
              <a:rPr lang="en-AU" altLang="en-US" sz="2800" b="1" dirty="0">
                <a:solidFill>
                  <a:schemeClr val="bg1"/>
                </a:solidFill>
              </a:rPr>
              <a:t>2. COST-BENEFIT (FİYAT-FAYDA) ANALİZ</a:t>
            </a:r>
            <a:endParaRPr lang="en-AU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Monotype Sorts" pitchFamily="2" charset="2"/>
              <a:buNone/>
            </a:pPr>
            <a:r>
              <a:rPr lang="en-AU" altLang="en-US" sz="2800" b="1" dirty="0">
                <a:solidFill>
                  <a:srgbClr val="FF3300"/>
                </a:solidFill>
              </a:rPr>
              <a:t>3. COST-EFFECTIVENESS (FİYAT-ETKENLİK) ANALİZİ</a:t>
            </a:r>
          </a:p>
          <a:p>
            <a:pPr>
              <a:buFont typeface="Monotype Sorts" pitchFamily="2" charset="2"/>
              <a:buNone/>
            </a:pPr>
            <a:r>
              <a:rPr lang="en-AU" altLang="en-US" sz="2800" b="1" dirty="0">
                <a:solidFill>
                  <a:schemeClr val="bg1"/>
                </a:solidFill>
              </a:rPr>
              <a:t>4. COST-UTILITY (FİYAT-KULLANIM) ANALİZİ</a:t>
            </a:r>
            <a:r>
              <a:rPr lang="en-AU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graphicFrame>
        <p:nvGraphicFramePr>
          <p:cNvPr id="572420" name="Object 4">
            <a:extLst>
              <a:ext uri="{FF2B5EF4-FFF2-40B4-BE49-F238E27FC236}">
                <a16:creationId xmlns:a16="http://schemas.microsoft.com/office/drawing/2014/main" id="{F6C9446E-6179-E8A4-7B1E-1D6EEC6DF9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1600200"/>
          <a:ext cx="2708275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028700" imgH="2000250" progId="MS_ClipArt_Gallery.2">
                  <p:embed/>
                </p:oleObj>
              </mc:Choice>
              <mc:Fallback>
                <p:oleObj name="Clip" r:id="rId3" imgW="1028700" imgH="200025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00200"/>
                        <a:ext cx="2708275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lu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9" name="Rectangle 5">
            <a:extLst>
              <a:ext uri="{FF2B5EF4-FFF2-40B4-BE49-F238E27FC236}">
                <a16:creationId xmlns:a16="http://schemas.microsoft.com/office/drawing/2014/main" id="{3462831E-50FC-4FCF-4E5F-6A3AD252F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064500" cy="1143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 anchor="t"/>
          <a:lstStyle/>
          <a:p>
            <a:r>
              <a:rPr lang="tr-TR" altLang="en-US" sz="3600" b="1">
                <a:solidFill>
                  <a:srgbClr val="00FFFF"/>
                </a:solidFill>
                <a:latin typeface="Tahoma" panose="020B0604030504040204" pitchFamily="34" charset="0"/>
              </a:rPr>
              <a:t>Pazarlama aktivitelerinin dağılımı</a:t>
            </a:r>
            <a:endParaRPr lang="en-US" altLang="en-US" sz="3600" b="1">
              <a:solidFill>
                <a:srgbClr val="00FFFF"/>
              </a:solidFill>
              <a:latin typeface="Tahoma" panose="020B0604030504040204" pitchFamily="34" charset="0"/>
            </a:endParaRPr>
          </a:p>
        </p:txBody>
      </p:sp>
      <p:sp>
        <p:nvSpPr>
          <p:cNvPr id="1260550" name="Rectangle 6">
            <a:extLst>
              <a:ext uri="{FF2B5EF4-FFF2-40B4-BE49-F238E27FC236}">
                <a16:creationId xmlns:a16="http://schemas.microsoft.com/office/drawing/2014/main" id="{1FDDB555-A938-6D1F-5F57-4E392BB569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r-TR" altLang="en-US" u="sng" dirty="0"/>
              <a:t>Pazarlama aktivitesi		Maliyet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2000" dirty="0"/>
              <a:t>Doktor ziyareti (maaş hariç)			%12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2000" dirty="0"/>
              <a:t>Posta/ilan/PR aktivitesi			           %20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2000" dirty="0"/>
              <a:t>Post-marketing araştırma			%20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2000" dirty="0"/>
              <a:t>Konferans ve kurslar				%19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2000" dirty="0"/>
              <a:t>Promosyon aktivitesi				%11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2000" dirty="0"/>
              <a:t>Sponsorluklar					% 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2000" dirty="0"/>
              <a:t>Fikir liderleri					%3.5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2000" dirty="0"/>
              <a:t>Direkt hasta reklamı				% 3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2000" dirty="0"/>
              <a:t>Diğer						% 6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/>
          </a:p>
        </p:txBody>
      </p:sp>
      <p:sp>
        <p:nvSpPr>
          <p:cNvPr id="1260551" name="Text Box 7">
            <a:extLst>
              <a:ext uri="{FF2B5EF4-FFF2-40B4-BE49-F238E27FC236}">
                <a16:creationId xmlns:a16="http://schemas.microsoft.com/office/drawing/2014/main" id="{4DE35461-7B88-1A08-4472-06FE28A08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381750"/>
            <a:ext cx="809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en-US" sz="1200">
                <a:latin typeface="Times New Roman" panose="02020603050405020304" pitchFamily="18" charset="0"/>
              </a:rPr>
              <a:t>ICZ-2001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>
            <a:extLst>
              <a:ext uri="{FF2B5EF4-FFF2-40B4-BE49-F238E27FC236}">
                <a16:creationId xmlns:a16="http://schemas.microsoft.com/office/drawing/2014/main" id="{99FC61EA-9CB2-0186-7B38-C0421F7210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 b="1">
                <a:solidFill>
                  <a:srgbClr val="FF0000"/>
                </a:solidFill>
                <a:latin typeface="Tahoma" panose="020B0604030504040204" pitchFamily="34" charset="0"/>
              </a:rPr>
              <a:t>FARMAKOEKONOMİ</a:t>
            </a:r>
          </a:p>
        </p:txBody>
      </p:sp>
      <p:sp>
        <p:nvSpPr>
          <p:cNvPr id="599043" name="Rectangle 3">
            <a:extLst>
              <a:ext uri="{FF2B5EF4-FFF2-40B4-BE49-F238E27FC236}">
                <a16:creationId xmlns:a16="http://schemas.microsoft.com/office/drawing/2014/main" id="{B08C2D94-6815-EDC5-B048-55E279B7A8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95600" y="1981200"/>
            <a:ext cx="5562600" cy="4114800"/>
          </a:xfrm>
          <a:effectLst>
            <a:outerShdw dist="35921" dir="2700000" algn="ctr" rotWithShape="0">
              <a:srgbClr val="DDDDDD"/>
            </a:outerShdw>
          </a:effectLst>
        </p:spPr>
        <p:txBody>
          <a:bodyPr/>
          <a:lstStyle/>
          <a:p>
            <a:r>
              <a:rPr lang="en-AU" alt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RÜŞVET AZALTICI (BRIBE-MINIMIZATION) ANALİZ</a:t>
            </a:r>
          </a:p>
          <a:p>
            <a:r>
              <a:rPr lang="en-AU" alt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RÜŞVET-FAYDA (BRIBE-BENEFIT) ANALİZİ</a:t>
            </a:r>
          </a:p>
          <a:p>
            <a:r>
              <a:rPr lang="en-AU" alt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RÜŞVET-ETKENLİK (COST-EFFECTIVENESS) ANALİZİ</a:t>
            </a:r>
          </a:p>
          <a:p>
            <a:r>
              <a:rPr lang="en-AU" alt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RÜŞVET-KULLANIM (COST-UTILITY) ANALİZİ </a:t>
            </a:r>
          </a:p>
        </p:txBody>
      </p:sp>
      <p:graphicFrame>
        <p:nvGraphicFramePr>
          <p:cNvPr id="599044" name="Object 4">
            <a:extLst>
              <a:ext uri="{FF2B5EF4-FFF2-40B4-BE49-F238E27FC236}">
                <a16:creationId xmlns:a16="http://schemas.microsoft.com/office/drawing/2014/main" id="{AD536C0A-CBEB-E044-021E-E0760E265B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1600200"/>
          <a:ext cx="2708275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028700" imgH="2000250" progId="MS_ClipArt_Gallery.2">
                  <p:embed/>
                </p:oleObj>
              </mc:Choice>
              <mc:Fallback>
                <p:oleObj name="Clip" r:id="rId3" imgW="1028700" imgH="200025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00200"/>
                        <a:ext cx="2708275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>
            <a:extLst>
              <a:ext uri="{FF2B5EF4-FFF2-40B4-BE49-F238E27FC236}">
                <a16:creationId xmlns:a16="http://schemas.microsoft.com/office/drawing/2014/main" id="{C1574C0D-ADE9-4234-7664-EB0BB1AA5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6400" y="1600200"/>
            <a:ext cx="8331200" cy="4114800"/>
          </a:xfrm>
        </p:spPr>
        <p:txBody>
          <a:bodyPr/>
          <a:lstStyle/>
          <a:p>
            <a:r>
              <a:rPr lang="en-AU" altLang="en-US" sz="6000">
                <a:solidFill>
                  <a:srgbClr val="FFFF00"/>
                </a:solidFill>
              </a:rPr>
              <a:t>COST:                                                                                                    </a:t>
            </a:r>
            <a:r>
              <a:rPr lang="en-AU" altLang="en-US" sz="5400">
                <a:solidFill>
                  <a:srgbClr val="FFFF00"/>
                </a:solidFill>
              </a:rPr>
              <a:t>Tıbbi bakım-tedavi için kullanılan tüm kaynakların maddi-manevi değerleri</a:t>
            </a:r>
          </a:p>
        </p:txBody>
      </p:sp>
      <p:sp>
        <p:nvSpPr>
          <p:cNvPr id="601091" name="Rectangle 3">
            <a:extLst>
              <a:ext uri="{FF2B5EF4-FFF2-40B4-BE49-F238E27FC236}">
                <a16:creationId xmlns:a16="http://schemas.microsoft.com/office/drawing/2014/main" id="{14AAADD4-722F-BC64-C010-34F3F0C9EF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863" y="304800"/>
            <a:ext cx="7772400" cy="1143000"/>
          </a:xfrm>
          <a:noFill/>
          <a:ln/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 b="1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FARMAKOEKONOMİK TERMİNOLOJİ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Text Box 2">
            <a:extLst>
              <a:ext uri="{FF2B5EF4-FFF2-40B4-BE49-F238E27FC236}">
                <a16:creationId xmlns:a16="http://schemas.microsoft.com/office/drawing/2014/main" id="{26578C68-8F28-ACFC-1AE1-F82F56A20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260350"/>
            <a:ext cx="7583488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AU" altLang="en-US" sz="4000" b="1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Farmakoekonomi: ne işe yarar?</a:t>
            </a:r>
          </a:p>
        </p:txBody>
      </p:sp>
      <p:sp>
        <p:nvSpPr>
          <p:cNvPr id="595971" name="Rectangle 3">
            <a:extLst>
              <a:ext uri="{FF2B5EF4-FFF2-40B4-BE49-F238E27FC236}">
                <a16:creationId xmlns:a16="http://schemas.microsoft.com/office/drawing/2014/main" id="{1E565CA4-842E-880C-27B7-FD6CFBB37D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93863" y="1600200"/>
            <a:ext cx="6823075" cy="4800600"/>
          </a:xfrm>
        </p:spPr>
        <p:txBody>
          <a:bodyPr/>
          <a:lstStyle/>
          <a:p>
            <a:pPr marL="609600" indent="-609600"/>
            <a:r>
              <a:rPr lang="tr-TR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Farmakoekonomi, yalnız ilaç kullanımı ile ilgili tasarruf yapmak veya maliyeti azaltmayı hedeflemez. Sağlık için harcanan kaynakların belirli bir değeri elde etmesini amaçlar. Bunun içinde genellikle 3 tip  değer göz önüne alınır:</a:t>
            </a:r>
          </a:p>
          <a:p>
            <a:pPr marL="990600" lvl="1" indent="-533400"/>
            <a:r>
              <a:rPr lang="tr-TR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Klinik: etkenlik ve emniyet gibi</a:t>
            </a:r>
          </a:p>
          <a:p>
            <a:pPr marL="990600" lvl="1" indent="-533400"/>
            <a:r>
              <a:rPr lang="tr-TR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Ekonomik: tedavi için harcanan total dolar gibi</a:t>
            </a:r>
          </a:p>
          <a:p>
            <a:pPr marL="990600" lvl="1" indent="-533400"/>
            <a:r>
              <a:rPr lang="tr-TR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Psikolojik: Hastanın fonksiyon kazanımı, kendini iyi hissetmesi gibi</a:t>
            </a:r>
            <a:endParaRPr lang="en-AU" alt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95972" name="Object 4">
            <a:extLst>
              <a:ext uri="{FF2B5EF4-FFF2-40B4-BE49-F238E27FC236}">
                <a16:creationId xmlns:a16="http://schemas.microsoft.com/office/drawing/2014/main" id="{C9278585-708A-EF0A-CE75-48017088EC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9725" y="1371600"/>
          <a:ext cx="2274888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098550" imgH="1962150" progId="MS_ClipArt_Gallery.2">
                  <p:embed/>
                </p:oleObj>
              </mc:Choice>
              <mc:Fallback>
                <p:oleObj name="Clip" r:id="rId3" imgW="1098550" imgH="196215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371600"/>
                        <a:ext cx="2274888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irlpool">
  <a:themeElements>
    <a:clrScheme name="Whirlpool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RDU Nepal New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FFFF00"/>
      </a:accent2>
      <a:accent3>
        <a:srgbClr val="FFFFFF"/>
      </a:accent3>
      <a:accent4>
        <a:srgbClr val="000000"/>
      </a:accent4>
      <a:accent5>
        <a:srgbClr val="AAE2CA"/>
      </a:accent5>
      <a:accent6>
        <a:srgbClr val="E7E700"/>
      </a:accent6>
      <a:hlink>
        <a:srgbClr val="CCCCFF"/>
      </a:hlink>
      <a:folHlink>
        <a:srgbClr val="B2B2B2"/>
      </a:folHlink>
    </a:clrScheme>
    <a:fontScheme name="PRDU Nepal New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PRDU Nepal New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DU Nepal New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DU Nepal New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DU Nepal New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DU Nepal New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DU Nepal New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DU Nepal New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Default Design 7">
    <a:dk1>
      <a:srgbClr val="000000"/>
    </a:dk1>
    <a:lt1>
      <a:srgbClr val="FFFFFF"/>
    </a:lt1>
    <a:dk2>
      <a:srgbClr val="000000"/>
    </a:dk2>
    <a:lt2>
      <a:srgbClr val="808080"/>
    </a:lt2>
    <a:accent1>
      <a:srgbClr val="3399FF"/>
    </a:accent1>
    <a:accent2>
      <a:srgbClr val="99FFCC"/>
    </a:accent2>
    <a:accent3>
      <a:srgbClr val="FFFFFF"/>
    </a:accent3>
    <a:accent4>
      <a:srgbClr val="000000"/>
    </a:accent4>
    <a:accent5>
      <a:srgbClr val="ADCAFF"/>
    </a:accent5>
    <a:accent6>
      <a:srgbClr val="8AE7B9"/>
    </a:accent6>
    <a:hlink>
      <a:srgbClr val="CC00CC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Beam 1">
    <a:dk1>
      <a:srgbClr val="1A006C"/>
    </a:dk1>
    <a:lt1>
      <a:srgbClr val="FFFFFF"/>
    </a:lt1>
    <a:dk2>
      <a:srgbClr val="000066"/>
    </a:dk2>
    <a:lt2>
      <a:srgbClr val="CCCCFF"/>
    </a:lt2>
    <a:accent1>
      <a:srgbClr val="0099CC"/>
    </a:accent1>
    <a:accent2>
      <a:srgbClr val="6600CC"/>
    </a:accent2>
    <a:accent3>
      <a:srgbClr val="AAAAB8"/>
    </a:accent3>
    <a:accent4>
      <a:srgbClr val="DADADA"/>
    </a:accent4>
    <a:accent5>
      <a:srgbClr val="AACAE2"/>
    </a:accent5>
    <a:accent6>
      <a:srgbClr val="5C00B9"/>
    </a:accent6>
    <a:hlink>
      <a:srgbClr val="9999FF"/>
    </a:hlink>
    <a:folHlink>
      <a:srgbClr val="33CC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2488</TotalTime>
  <Words>1351</Words>
  <Application>Microsoft Macintosh PowerPoint</Application>
  <PresentationFormat>On-screen Show (4:3)</PresentationFormat>
  <Paragraphs>223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Arial Black</vt:lpstr>
      <vt:lpstr>Monotype Sorts</vt:lpstr>
      <vt:lpstr>Tahoma</vt:lpstr>
      <vt:lpstr>Times New Roman</vt:lpstr>
      <vt:lpstr>Wingdings</vt:lpstr>
      <vt:lpstr>1_Default Design</vt:lpstr>
      <vt:lpstr>Proposal</vt:lpstr>
      <vt:lpstr>Beam</vt:lpstr>
      <vt:lpstr>Whirlpool</vt:lpstr>
      <vt:lpstr>Blank Presentation</vt:lpstr>
      <vt:lpstr>PRDU Nepal New Template</vt:lpstr>
      <vt:lpstr>Clip</vt:lpstr>
      <vt:lpstr>PowerPoint Presentation</vt:lpstr>
      <vt:lpstr>PowerPoint Presentation</vt:lpstr>
      <vt:lpstr>AVRUPA BİRLİĞİ İLAÇ POLİTİKASI </vt:lpstr>
      <vt:lpstr>Jenerikler için ruhsat gereksinimleri</vt:lpstr>
      <vt:lpstr>FARMAKOEKONOMİ</vt:lpstr>
      <vt:lpstr>Pazarlama aktivitelerinin dağılımı</vt:lpstr>
      <vt:lpstr>FARMAKOEKONOMİ</vt:lpstr>
      <vt:lpstr>FARMAKOEKONOMİK TERMİNOLOJİ</vt:lpstr>
      <vt:lpstr>PowerPoint Presentation</vt:lpstr>
      <vt:lpstr>PowerPoint Presentation</vt:lpstr>
      <vt:lpstr>Randomised controlled trial of exercise for low back pain: clinical outcomes, costs, and preferences JK Moffett ve ark., BMJ 319: 279, 1999</vt:lpstr>
      <vt:lpstr>PowerPoint Presentation</vt:lpstr>
      <vt:lpstr>Standart Tedavide Anahtar Özellikler</vt:lpstr>
      <vt:lpstr>Standart tedavinin avantajları</vt:lpstr>
      <vt:lpstr>Standart tedavinin avantajları</vt:lpstr>
      <vt:lpstr>Standart Tedavi Rehberi Hazırlama</vt:lpstr>
      <vt:lpstr>idari alternatifler</vt:lpstr>
      <vt:lpstr>PowerPoint Presentation</vt:lpstr>
      <vt:lpstr>FORMULARY=LİSTE</vt:lpstr>
      <vt:lpstr>FORMÜLER HAZIRLANMASI İÇİN GEREKLİ KAYNAKLAR</vt:lpstr>
      <vt:lpstr>FORMÜLER HAZIRLANMASI İÇİN GEREKLİ KAYNAKLAR</vt:lpstr>
      <vt:lpstr>ANAHTAR KİŞİ VE FİKİR LİDERLERİ</vt:lpstr>
      <vt:lpstr>BİR İLACIN LİSTEYE ALINIŞ VEYA ÇIKARTILIŞI</vt:lpstr>
      <vt:lpstr>KARŞILIKLI ÇIKAR İLİŞKİSİ  “WIN-WIN PARTNERSHIP”</vt:lpstr>
      <vt:lpstr>NE YAPILABİLİR?</vt:lpstr>
      <vt:lpstr>EĞİTİM</vt:lpstr>
      <vt:lpstr>BÜTÜN BUNLARI YAPABİLMEK İÇİN  NE GEREKİYOR?</vt:lpstr>
      <vt:lpstr>PowerPoint Presentation</vt:lpstr>
    </vt:vector>
  </TitlesOfParts>
  <Company>HEADACHE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Akılcı ilaç</dc:title>
  <dc:creator>F. Cankat Tulunay</dc:creator>
  <cp:lastModifiedBy>Faik Cankat Tulunay</cp:lastModifiedBy>
  <cp:revision>35</cp:revision>
  <dcterms:created xsi:type="dcterms:W3CDTF">2001-12-07T21:00:29Z</dcterms:created>
  <dcterms:modified xsi:type="dcterms:W3CDTF">2023-09-06T10:53:28Z</dcterms:modified>
</cp:coreProperties>
</file>